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8" r:id="rId5"/>
    <p:sldId id="262" r:id="rId6"/>
    <p:sldId id="263" r:id="rId7"/>
    <p:sldId id="264" r:id="rId8"/>
    <p:sldId id="269" r:id="rId9"/>
    <p:sldId id="270" r:id="rId10"/>
    <p:sldId id="272" r:id="rId11"/>
    <p:sldId id="277" r:id="rId12"/>
    <p:sldId id="266" r:id="rId13"/>
    <p:sldId id="271" r:id="rId14"/>
    <p:sldId id="273" r:id="rId15"/>
    <p:sldId id="274" r:id="rId16"/>
    <p:sldId id="276" r:id="rId17"/>
    <p:sldId id="259"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sz="3200" b="1" dirty="0" smtClean="0"/>
              <a:t>IWRM in India</a:t>
            </a:r>
            <a:br>
              <a:rPr lang="en-IN" sz="3200" b="1" dirty="0" smtClean="0"/>
            </a:br>
            <a:r>
              <a:rPr lang="en-IN" sz="3200" b="1" dirty="0" smtClean="0"/>
              <a:t>-Opportunities-</a:t>
            </a:r>
            <a:endParaRPr lang="en-IN" sz="3200" b="1" dirty="0"/>
          </a:p>
        </p:txBody>
      </p:sp>
      <p:sp>
        <p:nvSpPr>
          <p:cNvPr id="3" name="Subtitle 2"/>
          <p:cNvSpPr>
            <a:spLocks noGrp="1"/>
          </p:cNvSpPr>
          <p:nvPr>
            <p:ph type="subTitle" idx="1"/>
          </p:nvPr>
        </p:nvSpPr>
        <p:spPr/>
        <p:txBody>
          <a:bodyPr/>
          <a:lstStyle/>
          <a:p>
            <a:r>
              <a:rPr lang="en-IN" dirty="0" err="1" smtClean="0"/>
              <a:t>Yoginder.K.Alagh</a:t>
            </a:r>
            <a:endParaRPr lang="en-IN" dirty="0"/>
          </a:p>
        </p:txBody>
      </p:sp>
    </p:spTree>
    <p:extLst>
      <p:ext uri="{BB962C8B-B14F-4D97-AF65-F5344CB8AC3E}">
        <p14:creationId xmlns:p14="http://schemas.microsoft.com/office/powerpoint/2010/main" val="3883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Replicating Successes</a:t>
            </a:r>
            <a:endParaRPr lang="en-IN" dirty="0"/>
          </a:p>
        </p:txBody>
      </p:sp>
      <p:sp>
        <p:nvSpPr>
          <p:cNvPr id="3" name="Content Placeholder 2"/>
          <p:cNvSpPr>
            <a:spLocks noGrp="1"/>
          </p:cNvSpPr>
          <p:nvPr>
            <p:ph idx="1"/>
          </p:nvPr>
        </p:nvSpPr>
        <p:spPr/>
        <p:txBody>
          <a:bodyPr>
            <a:normAutofit fontScale="62500" lnSpcReduction="20000"/>
          </a:bodyPr>
          <a:lstStyle/>
          <a:p>
            <a:r>
              <a:rPr lang="en-US" b="1" dirty="0"/>
              <a:t>There are successful models in India. They require that the ownership and operation of the systems say at the level of a minor or below is left to an organization of the farmers in the command. In addition the existing resources for operation and maintenance have to be transferred to the Farmers group. This has to be done by law in the sense that government orders have to be issued requiring the transfer in practice. More often than not the principle is accepted but the practice is not there.</a:t>
            </a:r>
            <a:endParaRPr lang="en-IN" b="1" dirty="0"/>
          </a:p>
          <a:p>
            <a:r>
              <a:rPr lang="en-US" b="1" dirty="0"/>
              <a:t>There are many successful examples. A few years ago a meeting was held at the Development Support Center(DSC) at </a:t>
            </a:r>
            <a:r>
              <a:rPr lang="en-US" b="1" dirty="0" err="1"/>
              <a:t>Bopal</a:t>
            </a:r>
            <a:r>
              <a:rPr lang="en-US" b="1" dirty="0"/>
              <a:t> in Gujarat where the results of different experiments in handing over lower level irrigation systems to farmers groups were discussed in the presence of the then Member of the Planning Commission, Shri </a:t>
            </a:r>
            <a:r>
              <a:rPr lang="en-US" b="1" dirty="0" err="1"/>
              <a:t>B.N.Yugandhar</a:t>
            </a:r>
            <a:r>
              <a:rPr lang="en-US" b="1" dirty="0"/>
              <a:t> and </a:t>
            </a:r>
            <a:r>
              <a:rPr lang="en-US" b="1" dirty="0" err="1"/>
              <a:t>Y.K.Alagh</a:t>
            </a:r>
            <a:r>
              <a:rPr lang="en-US" b="1" dirty="0"/>
              <a:t>. The design of such experiments both in physical control systems, operations and more important legal and rule based changes are available with the DSC.</a:t>
            </a:r>
            <a:endParaRPr lang="en-IN" b="1" dirty="0"/>
          </a:p>
          <a:p>
            <a:r>
              <a:rPr lang="en-US" b="1" dirty="0"/>
              <a:t> </a:t>
            </a:r>
            <a:r>
              <a:rPr lang="en-US" b="1" dirty="0" smtClean="0"/>
              <a:t>Shall we Revive these experiments?</a:t>
            </a:r>
            <a:endParaRPr lang="en-IN" b="1" dirty="0"/>
          </a:p>
        </p:txBody>
      </p:sp>
    </p:spTree>
    <p:extLst>
      <p:ext uri="{BB962C8B-B14F-4D97-AF65-F5344CB8AC3E}">
        <p14:creationId xmlns:p14="http://schemas.microsoft.com/office/powerpoint/2010/main" val="2968269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Who Will Do It ?</a:t>
            </a:r>
            <a:endParaRPr lang="en-IN" b="1" dirty="0"/>
          </a:p>
        </p:txBody>
      </p:sp>
      <p:sp>
        <p:nvSpPr>
          <p:cNvPr id="3" name="Content Placeholder 2"/>
          <p:cNvSpPr>
            <a:spLocks noGrp="1"/>
          </p:cNvSpPr>
          <p:nvPr>
            <p:ph idx="1"/>
          </p:nvPr>
        </p:nvSpPr>
        <p:spPr/>
        <p:txBody>
          <a:bodyPr>
            <a:normAutofit fontScale="70000" lnSpcReduction="20000"/>
          </a:bodyPr>
          <a:lstStyle/>
          <a:p>
            <a:pPr>
              <a:lnSpc>
                <a:spcPct val="80000"/>
              </a:lnSpc>
            </a:pPr>
            <a:r>
              <a:rPr lang="en-US" b="1" dirty="0"/>
              <a:t>Community groups, NGO’s and </a:t>
            </a:r>
            <a:r>
              <a:rPr lang="en-US" b="1" dirty="0" smtClean="0"/>
              <a:t>Cooperatives </a:t>
            </a:r>
            <a:r>
              <a:rPr lang="en-US" b="1" dirty="0"/>
              <a:t>have </a:t>
            </a:r>
            <a:r>
              <a:rPr lang="en-US" b="1" dirty="0" smtClean="0"/>
              <a:t>been identified for the </a:t>
            </a:r>
            <a:r>
              <a:rPr lang="en-US" b="1" dirty="0"/>
              <a:t>major components. Farmer led distribution systems in existing commands; watershed development rehabilitation of tanks, </a:t>
            </a:r>
            <a:r>
              <a:rPr lang="en-US" b="1" dirty="0" err="1"/>
              <a:t>beels</a:t>
            </a:r>
            <a:r>
              <a:rPr lang="en-US" b="1" dirty="0"/>
              <a:t>, ponds, </a:t>
            </a:r>
            <a:r>
              <a:rPr lang="en-US" b="1" dirty="0" err="1"/>
              <a:t>talaavs</a:t>
            </a:r>
            <a:r>
              <a:rPr lang="en-US" b="1" dirty="0"/>
              <a:t>; </a:t>
            </a:r>
            <a:r>
              <a:rPr lang="en-US" b="1" dirty="0" err="1"/>
              <a:t>aquifier</a:t>
            </a:r>
            <a:r>
              <a:rPr lang="en-US" b="1" dirty="0"/>
              <a:t> management particularly in coastal areas have high returns;</a:t>
            </a:r>
          </a:p>
          <a:p>
            <a:pPr>
              <a:lnSpc>
                <a:spcPct val="80000"/>
              </a:lnSpc>
            </a:pPr>
            <a:r>
              <a:rPr lang="en-US" b="1" dirty="0"/>
              <a:t>A massive program for land and water development has to be the </a:t>
            </a:r>
            <a:r>
              <a:rPr lang="en-US" b="1" dirty="0" err="1"/>
              <a:t>centre</a:t>
            </a:r>
            <a:r>
              <a:rPr lang="en-US" b="1" dirty="0"/>
              <a:t> piece. Growth of private investment in groundwater has been spectacular and needs further support, particularly in the Eastern region </a:t>
            </a:r>
            <a:r>
              <a:rPr lang="en-US" b="1" dirty="0" smtClean="0"/>
              <a:t>and in Peninsular </a:t>
            </a:r>
            <a:r>
              <a:rPr lang="en-US" b="1" dirty="0"/>
              <a:t>India</a:t>
            </a:r>
          </a:p>
          <a:p>
            <a:pPr>
              <a:lnSpc>
                <a:spcPct val="80000"/>
              </a:lnSpc>
            </a:pPr>
            <a:r>
              <a:rPr lang="en-US" b="1" dirty="0"/>
              <a:t>Basin Development and transfer of water are important.</a:t>
            </a:r>
          </a:p>
          <a:p>
            <a:pPr>
              <a:lnSpc>
                <a:spcPct val="80000"/>
              </a:lnSpc>
            </a:pPr>
            <a:r>
              <a:rPr lang="en-US" b="1" dirty="0"/>
              <a:t> It must be led by a public policy  initiative, with a very large financing component. Newer institutional forms like cooperatives, NGOs, non profit </a:t>
            </a:r>
            <a:r>
              <a:rPr lang="en-US" b="1" dirty="0" smtClean="0"/>
              <a:t>companies and Producer Companies, have all worked. PPPs </a:t>
            </a:r>
            <a:r>
              <a:rPr lang="en-US" b="1" dirty="0"/>
              <a:t>must be designed</a:t>
            </a:r>
            <a:r>
              <a:rPr lang="en-US" b="1" dirty="0" smtClean="0"/>
              <a:t>.</a:t>
            </a:r>
          </a:p>
          <a:p>
            <a:pPr>
              <a:lnSpc>
                <a:spcPct val="80000"/>
              </a:lnSpc>
            </a:pPr>
            <a:r>
              <a:rPr lang="en-US" b="1" dirty="0" smtClean="0"/>
              <a:t>Private Participation with Regulation must be supported.</a:t>
            </a:r>
            <a:endParaRPr lang="en-US" b="1" dirty="0"/>
          </a:p>
          <a:p>
            <a:pPr>
              <a:lnSpc>
                <a:spcPct val="80000"/>
              </a:lnSpc>
            </a:pPr>
            <a:r>
              <a:rPr lang="en-US" b="1" dirty="0"/>
              <a:t> Leadership groups must supervise the preparation and implementation of </a:t>
            </a:r>
            <a:r>
              <a:rPr lang="en-US" b="1" dirty="0" smtClean="0"/>
              <a:t>such </a:t>
            </a:r>
            <a:r>
              <a:rPr lang="en-US" b="1" dirty="0"/>
              <a:t>programs at the  regional level of 3 to 5 Districts. </a:t>
            </a:r>
          </a:p>
          <a:p>
            <a:endParaRPr lang="en-IN" dirty="0"/>
          </a:p>
        </p:txBody>
      </p:sp>
    </p:spTree>
    <p:extLst>
      <p:ext uri="{BB962C8B-B14F-4D97-AF65-F5344CB8AC3E}">
        <p14:creationId xmlns:p14="http://schemas.microsoft.com/office/powerpoint/2010/main" val="4261094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3400" y="274638"/>
            <a:ext cx="8153400" cy="792162"/>
          </a:xfrm>
        </p:spPr>
        <p:txBody>
          <a:bodyPr/>
          <a:lstStyle/>
          <a:p>
            <a:pPr eaLnBrk="1" hangingPunct="1"/>
            <a:r>
              <a:rPr lang="en-US" sz="2400" b="1" dirty="0" smtClean="0"/>
              <a:t>Canals and Groundwater</a:t>
            </a:r>
          </a:p>
        </p:txBody>
      </p:sp>
      <p:sp>
        <p:nvSpPr>
          <p:cNvPr id="32771" name="Rectangle 3"/>
          <p:cNvSpPr>
            <a:spLocks noGrp="1" noChangeArrowheads="1"/>
          </p:cNvSpPr>
          <p:nvPr>
            <p:ph type="body" idx="1"/>
          </p:nvPr>
        </p:nvSpPr>
        <p:spPr>
          <a:xfrm>
            <a:off x="381000" y="1143000"/>
            <a:ext cx="8305800" cy="5715000"/>
          </a:xfrm>
        </p:spPr>
        <p:txBody>
          <a:bodyPr/>
          <a:lstStyle/>
          <a:p>
            <a:pPr eaLnBrk="1" hangingPunct="1">
              <a:lnSpc>
                <a:spcPct val="80000"/>
              </a:lnSpc>
            </a:pPr>
            <a:r>
              <a:rPr lang="en-GB" sz="1800" b="1" smtClean="0"/>
              <a:t>Conjunctive water use can be attempted in an an area and is well suited to describe the “dynamic interaction between the surface and subsurface water systems” ( Peter Millington, 1996 ). The flow chart of a simple multi level model can be as follows:</a:t>
            </a:r>
          </a:p>
          <a:p>
            <a:pPr eaLnBrk="1" hangingPunct="1">
              <a:lnSpc>
                <a:spcPct val="80000"/>
              </a:lnSpc>
            </a:pPr>
            <a:r>
              <a:rPr lang="en-GB" sz="1800" b="1" smtClean="0"/>
              <a:t>                                   Water  ---------------------</a:t>
            </a:r>
            <a:r>
              <a:rPr lang="en-GB" sz="1800" b="1" smtClean="0">
                <a:sym typeface="Wingdings" pitchFamily="2" charset="2"/>
              </a:rPr>
              <a:t></a:t>
            </a:r>
            <a:r>
              <a:rPr lang="en-GB" sz="1800" b="1" smtClean="0"/>
              <a:t>  Population; Needs, irrigation,trees,etc</a:t>
            </a:r>
          </a:p>
          <a:p>
            <a:pPr eaLnBrk="1" hangingPunct="1">
              <a:lnSpc>
                <a:spcPct val="80000"/>
              </a:lnSpc>
            </a:pPr>
            <a:r>
              <a:rPr lang="en-GB" sz="1800" b="1" smtClean="0"/>
              <a:t>                               Development                                                         \</a:t>
            </a:r>
          </a:p>
          <a:p>
            <a:pPr eaLnBrk="1" hangingPunct="1">
              <a:lnSpc>
                <a:spcPct val="80000"/>
              </a:lnSpc>
            </a:pPr>
            <a:r>
              <a:rPr lang="en-GB" sz="1800" b="1" smtClean="0"/>
              <a:t>                                          \                                                                 \</a:t>
            </a:r>
          </a:p>
          <a:p>
            <a:pPr eaLnBrk="1" hangingPunct="1">
              <a:lnSpc>
                <a:spcPct val="80000"/>
              </a:lnSpc>
            </a:pPr>
            <a:r>
              <a:rPr lang="en-GB" sz="1800" b="1" smtClean="0"/>
              <a:t>                                            \                                                                \</a:t>
            </a:r>
          </a:p>
          <a:p>
            <a:pPr eaLnBrk="1" hangingPunct="1">
              <a:lnSpc>
                <a:spcPct val="80000"/>
              </a:lnSpc>
            </a:pPr>
            <a:r>
              <a:rPr lang="en-GB" sz="1800" b="1" smtClean="0"/>
              <a:t>                                             \                                                              \</a:t>
            </a:r>
          </a:p>
          <a:p>
            <a:pPr eaLnBrk="1" hangingPunct="1">
              <a:lnSpc>
                <a:spcPct val="80000"/>
              </a:lnSpc>
            </a:pPr>
            <a:r>
              <a:rPr lang="en-GB" sz="1800" b="1" smtClean="0"/>
              <a:t>                                              \                                                            \</a:t>
            </a:r>
          </a:p>
          <a:p>
            <a:pPr eaLnBrk="1" hangingPunct="1">
              <a:lnSpc>
                <a:spcPct val="80000"/>
              </a:lnSpc>
            </a:pPr>
            <a:r>
              <a:rPr lang="en-GB" sz="1800" b="1" smtClean="0"/>
              <a:t>                                               \                                                Wells Drilled</a:t>
            </a:r>
          </a:p>
          <a:p>
            <a:pPr eaLnBrk="1" hangingPunct="1">
              <a:lnSpc>
                <a:spcPct val="80000"/>
              </a:lnSpc>
            </a:pPr>
            <a:r>
              <a:rPr lang="en-GB" sz="1800" b="1" smtClean="0"/>
              <a:t>                                                \                                                            \</a:t>
            </a:r>
          </a:p>
          <a:p>
            <a:pPr eaLnBrk="1" hangingPunct="1">
              <a:lnSpc>
                <a:spcPct val="80000"/>
              </a:lnSpc>
            </a:pPr>
            <a:r>
              <a:rPr lang="en-GB" sz="1800" b="1" smtClean="0"/>
              <a:t>Climate Regime  ---</a:t>
            </a:r>
            <a:r>
              <a:rPr lang="en-GB" sz="1800" b="1" smtClean="0">
                <a:sym typeface="Wingdings" pitchFamily="2" charset="2"/>
              </a:rPr>
              <a:t></a:t>
            </a:r>
            <a:r>
              <a:rPr lang="en-GB" sz="1800" b="1" smtClean="0"/>
              <a:t>Water Table                                                         \</a:t>
            </a:r>
          </a:p>
          <a:p>
            <a:pPr eaLnBrk="1" hangingPunct="1">
              <a:lnSpc>
                <a:spcPct val="80000"/>
              </a:lnSpc>
            </a:pPr>
            <a:r>
              <a:rPr lang="en-GB" sz="1800" b="1" smtClean="0"/>
              <a:t>                                      Depth     -----------------------</a:t>
            </a:r>
            <a:r>
              <a:rPr lang="en-GB" sz="1800" b="1" smtClean="0">
                <a:sym typeface="Wingdings" pitchFamily="2" charset="2"/>
              </a:rPr>
              <a:t></a:t>
            </a:r>
            <a:r>
              <a:rPr lang="en-GB" sz="1800" b="1" smtClean="0"/>
              <a:t>   Deep Aquifier Water Quantity</a:t>
            </a:r>
          </a:p>
          <a:p>
            <a:pPr eaLnBrk="1" hangingPunct="1">
              <a:lnSpc>
                <a:spcPct val="80000"/>
              </a:lnSpc>
            </a:pPr>
            <a:r>
              <a:rPr lang="en-GB" sz="1800" b="1" smtClean="0"/>
              <a:t>                                                       \                                               /</a:t>
            </a:r>
          </a:p>
          <a:p>
            <a:pPr eaLnBrk="1" hangingPunct="1">
              <a:lnSpc>
                <a:spcPct val="80000"/>
              </a:lnSpc>
            </a:pPr>
            <a:r>
              <a:rPr lang="en-GB" sz="1800" b="1" smtClean="0"/>
              <a:t>                                                          \                                           /</a:t>
            </a:r>
          </a:p>
          <a:p>
            <a:pPr eaLnBrk="1" hangingPunct="1">
              <a:lnSpc>
                <a:spcPct val="80000"/>
              </a:lnSpc>
            </a:pPr>
            <a:r>
              <a:rPr lang="en-GB" sz="1800" b="1" smtClean="0"/>
              <a:t>                                                           \                                        /</a:t>
            </a:r>
          </a:p>
          <a:p>
            <a:pPr eaLnBrk="1" hangingPunct="1">
              <a:lnSpc>
                <a:spcPct val="80000"/>
              </a:lnSpc>
            </a:pPr>
            <a:r>
              <a:rPr lang="en-GB" sz="1800" b="1" smtClean="0"/>
              <a:t>                                                               Ground Water Quantity</a:t>
            </a:r>
          </a:p>
          <a:p>
            <a:pPr eaLnBrk="1" hangingPunct="1">
              <a:lnSpc>
                <a:spcPct val="80000"/>
              </a:lnSpc>
            </a:pPr>
            <a:r>
              <a:rPr lang="en-GB" sz="1800" b="1" smtClean="0"/>
              <a:t> Source: Nicholas Sonntag (1996)</a:t>
            </a:r>
          </a:p>
          <a:p>
            <a:pPr eaLnBrk="1" hangingPunct="1">
              <a:lnSpc>
                <a:spcPct val="80000"/>
              </a:lnSpc>
            </a:pPr>
            <a:r>
              <a:rPr lang="en-GB" sz="1800" b="1" smtClean="0"/>
              <a:t>  </a:t>
            </a:r>
            <a:endParaRPr lang="en-US" sz="1800" b="1" smtClean="0"/>
          </a:p>
          <a:p>
            <a:pPr eaLnBrk="1" hangingPunct="1">
              <a:lnSpc>
                <a:spcPct val="80000"/>
              </a:lnSpc>
            </a:pPr>
            <a:endParaRPr lang="en-US" sz="1800" b="1" smtClean="0"/>
          </a:p>
        </p:txBody>
      </p:sp>
    </p:spTree>
    <p:extLst>
      <p:ext uri="{BB962C8B-B14F-4D97-AF65-F5344CB8AC3E}">
        <p14:creationId xmlns:p14="http://schemas.microsoft.com/office/powerpoint/2010/main" val="31919901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APFAMGS of Course</a:t>
            </a:r>
            <a:endParaRPr lang="en-IN" b="1" dirty="0"/>
          </a:p>
        </p:txBody>
      </p:sp>
      <p:sp>
        <p:nvSpPr>
          <p:cNvPr id="3" name="Content Placeholder 2"/>
          <p:cNvSpPr>
            <a:spLocks noGrp="1"/>
          </p:cNvSpPr>
          <p:nvPr>
            <p:ph idx="1"/>
          </p:nvPr>
        </p:nvSpPr>
        <p:spPr/>
        <p:txBody>
          <a:bodyPr>
            <a:normAutofit fontScale="47500" lnSpcReduction="20000"/>
          </a:bodyPr>
          <a:lstStyle/>
          <a:p>
            <a:r>
              <a:rPr lang="en-US" b="1" dirty="0"/>
              <a:t>We need to develop sustainable groundwater management plans for each aquifer. This requires action on the ground involving </a:t>
            </a:r>
            <a:r>
              <a:rPr lang="en-US" b="1" i="1" dirty="0"/>
              <a:t>partnerships of stakeholders at the village‐level with hydro‐geologists  social mobilizers and companies</a:t>
            </a:r>
            <a:r>
              <a:rPr lang="en-US" b="1" dirty="0"/>
              <a:t>, who would guide collective sharing and sequential use of groundwater based on a careful </a:t>
            </a:r>
            <a:r>
              <a:rPr lang="en-US" b="1" i="1" dirty="0"/>
              <a:t>understanding of the storage and transmission characteristics of different aquifers in each of the hydrogeological settings</a:t>
            </a:r>
            <a:r>
              <a:rPr lang="en-US" b="1" dirty="0"/>
              <a:t> outlined in the MTA of the </a:t>
            </a:r>
            <a:r>
              <a:rPr lang="en-US" b="1" dirty="0" err="1"/>
              <a:t>XIth</a:t>
            </a:r>
            <a:r>
              <a:rPr lang="en-US" b="1" dirty="0"/>
              <a:t> Plan. Promising work on a reasonable scale has started in this direction in Andhra Pradesh. </a:t>
            </a:r>
            <a:r>
              <a:rPr lang="en-US" b="1" i="1" dirty="0"/>
              <a:t>The Andhra Pradesh Farmer Managed. Groundwater Systems (APFAMGS)</a:t>
            </a:r>
            <a:r>
              <a:rPr lang="en-US" b="1" dirty="0"/>
              <a:t> project was supported by the Food and Agriculture Organization and implemented by NGOs in seven drought‐prone districts of Andhra Pradesh. The project employs participatory hydrogeological monitoring, by engaging farmers in data collection and analysis, and building their understanding of the dynamics and status of groundwater in local aquifers. This is complemented with </a:t>
            </a:r>
            <a:r>
              <a:rPr lang="en-US" b="1" i="1" dirty="0"/>
              <a:t>crop water budgeting, whereby the quantity of water required for crops is assessed </a:t>
            </a:r>
            <a:r>
              <a:rPr lang="en-US" b="1" dirty="0"/>
              <a:t>at the aquifer level and compared with the amount of groundwater actually available to arrive at a suitable cropping pattern that would permit sustainable groundwater use. The total outreach of the program is estimated at 1 million farmers. Such initiatives need to be undertaken at many more locations in the Twelfth Plan.(Details of this program are available in  </a:t>
            </a:r>
            <a:r>
              <a:rPr lang="en-US" b="1" dirty="0" err="1"/>
              <a:t>Alagh</a:t>
            </a:r>
            <a:r>
              <a:rPr lang="en-US" b="1" dirty="0"/>
              <a:t>, </a:t>
            </a:r>
            <a:r>
              <a:rPr lang="en-US" b="1" dirty="0" err="1"/>
              <a:t>Yoginder.K</a:t>
            </a:r>
            <a:r>
              <a:rPr lang="en-US" b="1" dirty="0"/>
              <a:t>., 2009, FAO,</a:t>
            </a:r>
            <a:r>
              <a:rPr lang="en-US" b="1" i="1" dirty="0"/>
              <a:t> which high lights the APFAMGS </a:t>
            </a:r>
            <a:r>
              <a:rPr lang="en-US" b="1" dirty="0"/>
              <a:t>and the Plan documents now own this program but it is not expanding at the required pace</a:t>
            </a:r>
            <a:r>
              <a:rPr lang="en-US" b="1" dirty="0" smtClean="0"/>
              <a:t>.)</a:t>
            </a:r>
          </a:p>
          <a:p>
            <a:r>
              <a:rPr lang="en-US" b="1" dirty="0" smtClean="0"/>
              <a:t>As Oliver Twist said ‘Can I have some more sir.”</a:t>
            </a:r>
          </a:p>
          <a:p>
            <a:endParaRPr lang="en-IN" b="1" dirty="0"/>
          </a:p>
        </p:txBody>
      </p:sp>
    </p:spTree>
    <p:extLst>
      <p:ext uri="{BB962C8B-B14F-4D97-AF65-F5344CB8AC3E}">
        <p14:creationId xmlns:p14="http://schemas.microsoft.com/office/powerpoint/2010/main" val="1936419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My Biases SSP</a:t>
            </a:r>
            <a:br>
              <a:rPr lang="en-IN" b="1" dirty="0" smtClean="0"/>
            </a:br>
            <a:r>
              <a:rPr lang="en-IN" b="1" dirty="0" smtClean="0"/>
              <a:t>-Lets Do It-</a:t>
            </a:r>
            <a:endParaRPr lang="en-IN" b="1" dirty="0"/>
          </a:p>
        </p:txBody>
      </p:sp>
      <p:sp>
        <p:nvSpPr>
          <p:cNvPr id="3" name="Content Placeholder 2"/>
          <p:cNvSpPr>
            <a:spLocks noGrp="1"/>
          </p:cNvSpPr>
          <p:nvPr>
            <p:ph idx="1"/>
          </p:nvPr>
        </p:nvSpPr>
        <p:spPr/>
        <p:txBody>
          <a:bodyPr>
            <a:normAutofit fontScale="70000" lnSpcReduction="20000"/>
          </a:bodyPr>
          <a:lstStyle/>
          <a:p>
            <a:r>
              <a:rPr lang="en-IN" b="1" dirty="0"/>
              <a:t>‘Some of the unique features  built into the planning of the project are concrete-lined canals to reduce conveyance losses,  use of control volume concept  for design of distribution systems, efficient water use  allocation with optimised crop planning for 13 different agro-climatic zones of the command, extensive  irrigation to a 180,000 ha area  with just 21 “delta supported  by the use of 8” of groundwater , deepening of village  tanks for borrowing soils  for canal embankments, computerised automated operation of canal system,  participatory irrigation management through Wager Users Associations, and promoting micro-irrigation systems  like drip and sprinkler  for efficient water use.’ (S. </a:t>
            </a:r>
            <a:r>
              <a:rPr lang="en-IN" b="1" dirty="0" err="1"/>
              <a:t>Jagadeesan</a:t>
            </a:r>
            <a:r>
              <a:rPr lang="en-IN" b="1" dirty="0"/>
              <a:t>, 2012, p.901</a:t>
            </a:r>
            <a:r>
              <a:rPr lang="en-IN" b="1" dirty="0" smtClean="0"/>
              <a:t>).</a:t>
            </a:r>
          </a:p>
          <a:p>
            <a:r>
              <a:rPr lang="en-IN" b="1" dirty="0" smtClean="0"/>
              <a:t>Its not done yet. But Scarcities have now Started. So now shall we do it? Experiment in a </a:t>
            </a:r>
            <a:r>
              <a:rPr lang="en-IN" b="1" dirty="0" err="1" smtClean="0"/>
              <a:t>Distributory</a:t>
            </a:r>
            <a:r>
              <a:rPr lang="en-IN" b="1" dirty="0" smtClean="0"/>
              <a:t> with IWRM</a:t>
            </a:r>
            <a:endParaRPr lang="en-IN" b="1" dirty="0"/>
          </a:p>
          <a:p>
            <a:endParaRPr lang="en-IN" b="1" dirty="0"/>
          </a:p>
        </p:txBody>
      </p:sp>
    </p:spTree>
    <p:extLst>
      <p:ext uri="{BB962C8B-B14F-4D97-AF65-F5344CB8AC3E}">
        <p14:creationId xmlns:p14="http://schemas.microsoft.com/office/powerpoint/2010/main" val="3797794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28600"/>
            <a:ext cx="8229600" cy="868363"/>
          </a:xfrm>
        </p:spPr>
        <p:txBody>
          <a:bodyPr/>
          <a:lstStyle/>
          <a:p>
            <a:r>
              <a:rPr lang="en-US" altLang="en-US" sz="2800" b="1" dirty="0"/>
              <a:t>Canals and the Last Mile</a:t>
            </a:r>
          </a:p>
        </p:txBody>
      </p:sp>
      <p:sp>
        <p:nvSpPr>
          <p:cNvPr id="19459" name="Rectangle 3"/>
          <p:cNvSpPr>
            <a:spLocks noGrp="1" noChangeArrowheads="1"/>
          </p:cNvSpPr>
          <p:nvPr>
            <p:ph type="body" idx="1"/>
          </p:nvPr>
        </p:nvSpPr>
        <p:spPr>
          <a:xfrm>
            <a:off x="381000" y="990600"/>
            <a:ext cx="8153400" cy="5516563"/>
          </a:xfrm>
        </p:spPr>
        <p:txBody>
          <a:bodyPr>
            <a:normAutofit fontScale="92500" lnSpcReduction="10000"/>
          </a:bodyPr>
          <a:lstStyle/>
          <a:p>
            <a:r>
              <a:rPr lang="en-US" altLang="en-US" b="1" dirty="0"/>
              <a:t>In the SSP system, canals were designed to deliver controlled water and depending on his(</a:t>
            </a:r>
            <a:r>
              <a:rPr lang="en-US" altLang="en-US" b="1" dirty="0" err="1"/>
              <a:t>er</a:t>
            </a:r>
            <a:r>
              <a:rPr lang="en-US" altLang="en-US" b="1" dirty="0"/>
              <a:t>) cropping pattern the farmer would draw ground water in each region, </a:t>
            </a:r>
          </a:p>
          <a:p>
            <a:r>
              <a:rPr lang="en-US" altLang="en-US" b="1" dirty="0"/>
              <a:t>The actual design </a:t>
            </a:r>
            <a:r>
              <a:rPr lang="en-US" altLang="en-US" b="1" dirty="0" smtClean="0"/>
              <a:t>showed </a:t>
            </a:r>
            <a:r>
              <a:rPr lang="en-US" altLang="en-US" b="1" dirty="0"/>
              <a:t>that canal water use </a:t>
            </a:r>
            <a:r>
              <a:rPr lang="en-US" altLang="en-US" b="1" dirty="0" smtClean="0"/>
              <a:t>would </a:t>
            </a:r>
            <a:r>
              <a:rPr lang="en-US" altLang="en-US" b="1" dirty="0"/>
              <a:t>vary inversely with groundwater use</a:t>
            </a:r>
          </a:p>
          <a:p>
            <a:r>
              <a:rPr lang="en-US" altLang="en-US" b="1" dirty="0" smtClean="0"/>
              <a:t>The system was designed such that the </a:t>
            </a:r>
            <a:r>
              <a:rPr lang="en-US" altLang="en-US" b="1" dirty="0"/>
              <a:t>private sector </a:t>
            </a:r>
            <a:r>
              <a:rPr lang="en-US" altLang="en-US" b="1" dirty="0" smtClean="0"/>
              <a:t>could </a:t>
            </a:r>
            <a:r>
              <a:rPr lang="en-US" altLang="en-US" b="1" dirty="0"/>
              <a:t>participate in </a:t>
            </a:r>
            <a:r>
              <a:rPr lang="en-US" altLang="en-US" b="1" dirty="0" smtClean="0"/>
              <a:t>it.</a:t>
            </a:r>
          </a:p>
          <a:p>
            <a:r>
              <a:rPr lang="en-US" altLang="en-US" b="1" dirty="0" smtClean="0"/>
              <a:t>The Design needs implementation and replication</a:t>
            </a:r>
          </a:p>
          <a:p>
            <a:r>
              <a:rPr lang="en-US" altLang="en-US" b="1" dirty="0" smtClean="0"/>
              <a:t>Shall we repeat the </a:t>
            </a:r>
            <a:r>
              <a:rPr lang="en-US" altLang="en-US" b="1" dirty="0" err="1" smtClean="0"/>
              <a:t>Shedi</a:t>
            </a:r>
            <a:r>
              <a:rPr lang="en-US" altLang="en-US" b="1" dirty="0" smtClean="0"/>
              <a:t> experiment for a lot has changed since?</a:t>
            </a:r>
            <a:endParaRPr lang="en-US" altLang="en-US" b="1" dirty="0"/>
          </a:p>
          <a:p>
            <a:endParaRPr lang="en-US" altLang="en-US" b="1" dirty="0"/>
          </a:p>
          <a:p>
            <a:endParaRPr lang="en-US" altLang="en-US" dirty="0"/>
          </a:p>
        </p:txBody>
      </p:sp>
    </p:spTree>
    <p:extLst>
      <p:ext uri="{BB962C8B-B14F-4D97-AF65-F5344CB8AC3E}">
        <p14:creationId xmlns:p14="http://schemas.microsoft.com/office/powerpoint/2010/main" val="2624885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715962"/>
          </a:xfrm>
        </p:spPr>
        <p:txBody>
          <a:bodyPr>
            <a:normAutofit/>
          </a:bodyPr>
          <a:lstStyle/>
          <a:p>
            <a:r>
              <a:rPr lang="en-IN" sz="2400" b="1" dirty="0" smtClean="0"/>
              <a:t>Water Demand</a:t>
            </a:r>
            <a:endParaRPr lang="en-IN" sz="2400" b="1" dirty="0"/>
          </a:p>
        </p:txBody>
      </p:sp>
      <p:sp>
        <p:nvSpPr>
          <p:cNvPr id="3" name="Content Placeholder 2"/>
          <p:cNvSpPr>
            <a:spLocks noGrp="1"/>
          </p:cNvSpPr>
          <p:nvPr>
            <p:ph idx="1"/>
          </p:nvPr>
        </p:nvSpPr>
        <p:spPr>
          <a:xfrm>
            <a:off x="533400" y="990600"/>
            <a:ext cx="8305800" cy="5410200"/>
          </a:xfrm>
        </p:spPr>
        <p:txBody>
          <a:bodyPr>
            <a:normAutofit/>
          </a:bodyPr>
          <a:lstStyle/>
          <a:p>
            <a:r>
              <a:rPr lang="en-US" sz="1200" b="1" dirty="0" smtClean="0"/>
              <a:t>The IWRM has to provide that every </a:t>
            </a:r>
            <a:r>
              <a:rPr lang="en-US" sz="1200" b="1" dirty="0"/>
              <a:t>individual has a right to a minimum quantity of potable water for essential health and hygiene and within easy reach of the household. </a:t>
            </a:r>
            <a:r>
              <a:rPr lang="en-US" sz="1200" b="1" dirty="0" smtClean="0"/>
              <a:t> </a:t>
            </a:r>
            <a:r>
              <a:rPr lang="en-US" sz="1200" b="1" dirty="0"/>
              <a:t>The state‘s responsibility for ensuring people‘s right to water </a:t>
            </a:r>
            <a:r>
              <a:rPr lang="en-US" sz="1200" b="1" dirty="0" smtClean="0"/>
              <a:t>has to </a:t>
            </a:r>
            <a:r>
              <a:rPr lang="en-US" sz="1200" b="1" dirty="0"/>
              <a:t>remain despite </a:t>
            </a:r>
            <a:r>
              <a:rPr lang="en-US" sz="1200" b="1" dirty="0" smtClean="0"/>
              <a:t>corporatization </a:t>
            </a:r>
            <a:r>
              <a:rPr lang="en-US" sz="1200" b="1" dirty="0"/>
              <a:t>or </a:t>
            </a:r>
            <a:r>
              <a:rPr lang="en-US" sz="1200" b="1" dirty="0" smtClean="0"/>
              <a:t>privatization </a:t>
            </a:r>
            <a:r>
              <a:rPr lang="en-US" sz="1200" b="1" dirty="0"/>
              <a:t>of water services and the </a:t>
            </a:r>
            <a:r>
              <a:rPr lang="en-US" sz="1200" b="1" dirty="0" smtClean="0"/>
              <a:t>privatization </a:t>
            </a:r>
            <a:r>
              <a:rPr lang="en-US" sz="1200" b="1" dirty="0"/>
              <a:t>of the service, where considered necessary and appropriate, </a:t>
            </a:r>
            <a:r>
              <a:rPr lang="en-US" sz="1200" b="1" dirty="0" smtClean="0"/>
              <a:t>should </a:t>
            </a:r>
            <a:r>
              <a:rPr lang="en-US" sz="1200" b="1" dirty="0"/>
              <a:t>be subject to this provision. </a:t>
            </a:r>
            <a:endParaRPr lang="en-IN" sz="1200" b="1" dirty="0"/>
          </a:p>
          <a:p>
            <a:r>
              <a:rPr lang="en-US" sz="1200" b="1" dirty="0"/>
              <a:t> </a:t>
            </a:r>
            <a:r>
              <a:rPr lang="en-US" sz="1200" b="1" dirty="0" smtClean="0"/>
              <a:t>The </a:t>
            </a:r>
            <a:r>
              <a:rPr lang="en-US" sz="1200" b="1" dirty="0" err="1"/>
              <a:t>Falkenmark</a:t>
            </a:r>
            <a:r>
              <a:rPr lang="en-US" sz="1200" b="1" dirty="0"/>
              <a:t> Index is there and yet the minimum need for human consumption is a question. For the human consumption aspect a globally accepted norm does not exist.  </a:t>
            </a:r>
            <a:endParaRPr lang="en-IN" sz="1200" b="1" dirty="0"/>
          </a:p>
          <a:p>
            <a:r>
              <a:rPr lang="en-US" sz="1200" b="1" dirty="0"/>
              <a:t> </a:t>
            </a:r>
            <a:r>
              <a:rPr lang="en-US" sz="1200" b="1" dirty="0" smtClean="0"/>
              <a:t>In </a:t>
            </a:r>
            <a:r>
              <a:rPr lang="en-US" sz="1200" b="1" dirty="0"/>
              <a:t>developing countries, the question of water for animals becomes a vexed issue and the Government of India references Cullet gives are select </a:t>
            </a:r>
            <a:r>
              <a:rPr lang="en-US" sz="1200" b="1" dirty="0" smtClean="0"/>
              <a:t>program  </a:t>
            </a:r>
            <a:r>
              <a:rPr lang="en-US" sz="1200" b="1" dirty="0"/>
              <a:t>features and not minimum needs in a universal sense. In fact, the earlier minimum needs plans only talked about the </a:t>
            </a:r>
            <a:r>
              <a:rPr lang="en-US" sz="1200" b="1" dirty="0" smtClean="0"/>
              <a:t>availability </a:t>
            </a:r>
            <a:r>
              <a:rPr lang="en-US" sz="1200" b="1" dirty="0"/>
              <a:t>of a drinking water source and  quantities of flows were not stated.  In fact, apart from exceptions like Bengaluru, measured quantities of water deliveries were not known in India. Having chaired the Task  Force which defined India’s Poverty Line which continues </a:t>
            </a:r>
            <a:r>
              <a:rPr lang="en-US" sz="1200" b="1" dirty="0" err="1"/>
              <a:t>upto</a:t>
            </a:r>
            <a:r>
              <a:rPr lang="en-US" sz="1200" b="1" dirty="0"/>
              <a:t> today since the Tendulkar Committee did not set down a new criteria but decided that the </a:t>
            </a:r>
            <a:r>
              <a:rPr lang="en-US" sz="1200" b="1" dirty="0" err="1"/>
              <a:t>Alagh</a:t>
            </a:r>
            <a:r>
              <a:rPr lang="en-US" sz="1200" b="1" dirty="0"/>
              <a:t> Urban Poverty Line should be the National Poverty </a:t>
            </a:r>
            <a:r>
              <a:rPr lang="en-US" sz="1200" b="1" dirty="0" smtClean="0"/>
              <a:t>Line and Rangarajan also did not change. </a:t>
            </a:r>
            <a:r>
              <a:rPr lang="en-US" sz="1200" b="1" dirty="0"/>
              <a:t>W</a:t>
            </a:r>
            <a:r>
              <a:rPr lang="en-US" sz="1200" b="1" dirty="0" smtClean="0"/>
              <a:t>e </a:t>
            </a:r>
            <a:r>
              <a:rPr lang="en-US" sz="1200" b="1" dirty="0"/>
              <a:t>have been asking for a new definition since the Nineties of the last century, This has not been done. </a:t>
            </a:r>
            <a:endParaRPr lang="en-IN" sz="1200" b="1" dirty="0"/>
          </a:p>
          <a:p>
            <a:r>
              <a:rPr lang="en-US" sz="1200" b="1" dirty="0"/>
              <a:t> </a:t>
            </a:r>
            <a:r>
              <a:rPr lang="en-US" sz="1200" b="1" dirty="0" smtClean="0"/>
              <a:t>However</a:t>
            </a:r>
            <a:r>
              <a:rPr lang="en-US" sz="1200" b="1" dirty="0"/>
              <a:t>, practical problems cannot await resolution of these issues. We </a:t>
            </a:r>
            <a:r>
              <a:rPr lang="en-US" sz="1200" b="1" dirty="0" smtClean="0"/>
              <a:t>may follow </a:t>
            </a:r>
            <a:r>
              <a:rPr lang="en-US" sz="1200" b="1" dirty="0"/>
              <a:t>the approach operationalized in the Food Security legislation and described by experts like </a:t>
            </a:r>
            <a:r>
              <a:rPr lang="en-US" sz="1200" b="1" dirty="0" err="1"/>
              <a:t>Abhijit</a:t>
            </a:r>
            <a:r>
              <a:rPr lang="en-US" sz="1200" b="1" dirty="0"/>
              <a:t> Sen and others like us. The Food Security legislation has the approach of keeping the norm low but coverage universal. The low norm is a minima which can and is, expected to be exceeded in most cases. Thus, if the minimum norm directs a certain minimum quantity of grain to be delivered at a minimal price, the rest is expected to be made up by the State Governments and from the savings achieved by poor households when some grain is delivered free. The pregnant woman is not given a glass of milk and the girl child an egg, but the legislation is a step in that direction. The </a:t>
            </a:r>
            <a:r>
              <a:rPr lang="en-US" sz="1200" b="1" dirty="0" smtClean="0"/>
              <a:t>minimum water norm for human consumption will need to </a:t>
            </a:r>
            <a:r>
              <a:rPr lang="en-US" sz="1200" b="1" dirty="0"/>
              <a:t>be enforced by law </a:t>
            </a:r>
            <a:r>
              <a:rPr lang="en-US" sz="1200" b="1" dirty="0" smtClean="0"/>
              <a:t>even </a:t>
            </a:r>
            <a:r>
              <a:rPr lang="en-US" sz="1200" b="1" dirty="0"/>
              <a:t>at 2000 meters above sea level in the Himalayas or in the desert. It is a minimum</a:t>
            </a:r>
            <a:r>
              <a:rPr lang="en-US" sz="1200" b="1" dirty="0" smtClean="0"/>
              <a:t>. </a:t>
            </a:r>
            <a:endParaRPr lang="en-IN" sz="1200" b="1" dirty="0"/>
          </a:p>
          <a:p>
            <a:r>
              <a:rPr lang="en-US" sz="1200" b="1" dirty="0"/>
              <a:t> </a:t>
            </a:r>
            <a:r>
              <a:rPr lang="en-IN" sz="1200" b="1" dirty="0" smtClean="0"/>
              <a:t>It is possible to build up dual pricing models where some water is given free(life supporting) and the rest is priced. </a:t>
            </a:r>
            <a:r>
              <a:rPr lang="en-US" sz="1200" b="1" dirty="0" smtClean="0"/>
              <a:t>(For </a:t>
            </a:r>
            <a:r>
              <a:rPr lang="en-US" sz="1200" b="1" dirty="0"/>
              <a:t>a discussion of </a:t>
            </a:r>
            <a:r>
              <a:rPr lang="en-US" sz="1200" b="1" dirty="0" smtClean="0"/>
              <a:t>this </a:t>
            </a:r>
            <a:r>
              <a:rPr lang="en-US" sz="1200" b="1" dirty="0"/>
              <a:t>see </a:t>
            </a:r>
            <a:r>
              <a:rPr lang="en-US" sz="1200" b="1" dirty="0" err="1"/>
              <a:t>Yoginder.K.Alagh</a:t>
            </a:r>
            <a:r>
              <a:rPr lang="en-US" sz="1200" b="1" dirty="0"/>
              <a:t>, More on MOST,UNESCO, </a:t>
            </a:r>
            <a:r>
              <a:rPr lang="en-US" sz="1200" b="1" dirty="0" smtClean="0"/>
              <a:t>2002.) Communities can be asked to enforce these systems.</a:t>
            </a:r>
            <a:endParaRPr lang="en-IN" sz="1200" b="1" dirty="0"/>
          </a:p>
          <a:p>
            <a:r>
              <a:rPr lang="en-US" sz="1200" b="1" dirty="0"/>
              <a:t> </a:t>
            </a:r>
            <a:endParaRPr lang="en-IN" sz="1200" b="1" dirty="0"/>
          </a:p>
          <a:p>
            <a:r>
              <a:rPr lang="en-US" sz="1200" b="1" dirty="0"/>
              <a:t> </a:t>
            </a:r>
            <a:endParaRPr lang="en-IN" sz="1200" b="1" dirty="0"/>
          </a:p>
        </p:txBody>
      </p:sp>
    </p:spTree>
    <p:extLst>
      <p:ext uri="{BB962C8B-B14F-4D97-AF65-F5344CB8AC3E}">
        <p14:creationId xmlns:p14="http://schemas.microsoft.com/office/powerpoint/2010/main" val="2557373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792162"/>
          </a:xfrm>
        </p:spPr>
        <p:txBody>
          <a:bodyPr>
            <a:normAutofit/>
          </a:bodyPr>
          <a:lstStyle/>
          <a:p>
            <a:r>
              <a:rPr lang="en-IN" sz="3200" b="1" dirty="0" smtClean="0"/>
              <a:t>WRIS</a:t>
            </a:r>
            <a:endParaRPr lang="en-IN" sz="3200" b="1" dirty="0"/>
          </a:p>
        </p:txBody>
      </p:sp>
      <p:sp>
        <p:nvSpPr>
          <p:cNvPr id="3" name="Content Placeholder 2"/>
          <p:cNvSpPr>
            <a:spLocks noGrp="1"/>
          </p:cNvSpPr>
          <p:nvPr>
            <p:ph idx="1"/>
          </p:nvPr>
        </p:nvSpPr>
        <p:spPr>
          <a:xfrm>
            <a:off x="533400" y="1143000"/>
            <a:ext cx="8153400" cy="4983163"/>
          </a:xfrm>
        </p:spPr>
        <p:txBody>
          <a:bodyPr>
            <a:normAutofit fontScale="62500" lnSpcReduction="20000"/>
          </a:bodyPr>
          <a:lstStyle/>
          <a:p>
            <a:r>
              <a:rPr lang="en-IN" b="1" dirty="0"/>
              <a:t>A new research effort at integrating water resource assessment work with agro-climatic regional categories and that of improving the precision of the estimates and setting the base for more work on the features which augment the availability of fresh water in a renewable manner</a:t>
            </a:r>
            <a:r>
              <a:rPr lang="en-IN" b="1" dirty="0" smtClean="0"/>
              <a:t>. Apart </a:t>
            </a:r>
            <a:r>
              <a:rPr lang="en-IN" b="1" dirty="0"/>
              <a:t>from institutions, it sets down categories corresponding to agro-climatic concepts defined in a regional context, simultaneously </a:t>
            </a:r>
            <a:r>
              <a:rPr lang="en-IN" b="1" dirty="0" smtClean="0"/>
              <a:t>modelling </a:t>
            </a:r>
            <a:r>
              <a:rPr lang="en-IN" b="1" dirty="0"/>
              <a:t>water availability. Surface-groundwater interaction models are by now common. It is being suggested that such modelling should be attempted more systematically, not in only in response to project formulation work, but with instruments of a water conserving or water augmentation nature built in</a:t>
            </a:r>
            <a:r>
              <a:rPr lang="en-IN" b="1" dirty="0" smtClean="0"/>
              <a:t>. Farmer </a:t>
            </a:r>
            <a:r>
              <a:rPr lang="en-IN" b="1" dirty="0"/>
              <a:t>Managed systems, conjunctive use and holistic </a:t>
            </a:r>
            <a:r>
              <a:rPr lang="en-IN" b="1" dirty="0" smtClean="0"/>
              <a:t>management </a:t>
            </a:r>
            <a:r>
              <a:rPr lang="en-IN" b="1" dirty="0"/>
              <a:t>of local water bodies are examples   In a three to five year framework, it should be possible to generate knowledge, from which generalisation could begin. It is extremely likely that assessments of water as a resource will gain another dimension if such efforts are pursued. </a:t>
            </a:r>
          </a:p>
          <a:p>
            <a:r>
              <a:rPr lang="en-IN" dirty="0"/>
              <a:t> </a:t>
            </a:r>
          </a:p>
        </p:txBody>
      </p:sp>
    </p:spTree>
    <p:extLst>
      <p:ext uri="{BB962C8B-B14F-4D97-AF65-F5344CB8AC3E}">
        <p14:creationId xmlns:p14="http://schemas.microsoft.com/office/powerpoint/2010/main" val="146877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Lots to Do Before we sleep</a:t>
            </a:r>
            <a:r>
              <a:rPr lang="en-IN" dirty="0" smtClean="0"/>
              <a:t>!</a:t>
            </a:r>
            <a:endParaRPr lang="en-IN" dirty="0"/>
          </a:p>
        </p:txBody>
      </p:sp>
      <p:sp>
        <p:nvSpPr>
          <p:cNvPr id="3" name="Content Placeholder 2"/>
          <p:cNvSpPr>
            <a:spLocks noGrp="1"/>
          </p:cNvSpPr>
          <p:nvPr>
            <p:ph idx="1"/>
          </p:nvPr>
        </p:nvSpPr>
        <p:spPr/>
        <p:txBody>
          <a:bodyPr/>
          <a:lstStyle/>
          <a:p>
            <a:r>
              <a:rPr lang="en-IN" b="1" dirty="0" smtClean="0"/>
              <a:t>The woods are inviting and deep.</a:t>
            </a:r>
          </a:p>
          <a:p>
            <a:r>
              <a:rPr lang="en-IN" b="1" dirty="0" smtClean="0"/>
              <a:t>Lots to do before we sleep.</a:t>
            </a:r>
          </a:p>
          <a:p>
            <a:r>
              <a:rPr lang="en-IN" b="1" dirty="0" smtClean="0"/>
              <a:t>Thank </a:t>
            </a:r>
            <a:r>
              <a:rPr lang="en-IN" b="1" err="1" smtClean="0"/>
              <a:t>You</a:t>
            </a:r>
            <a:r>
              <a:rPr lang="en-IN" b="1" smtClean="0"/>
              <a:t>.</a:t>
            </a:r>
          </a:p>
          <a:p>
            <a:r>
              <a:rPr lang="en-IN" b="1" smtClean="0"/>
              <a:t>Jai </a:t>
            </a:r>
            <a:r>
              <a:rPr lang="en-IN" b="1" dirty="0" smtClean="0"/>
              <a:t>Hind</a:t>
            </a:r>
            <a:endParaRPr lang="en-IN" b="1" dirty="0"/>
          </a:p>
        </p:txBody>
      </p:sp>
    </p:spTree>
    <p:extLst>
      <p:ext uri="{BB962C8B-B14F-4D97-AF65-F5344CB8AC3E}">
        <p14:creationId xmlns:p14="http://schemas.microsoft.com/office/powerpoint/2010/main" val="3505309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Scope</a:t>
            </a:r>
            <a:endParaRPr lang="en-IN" b="1" dirty="0"/>
          </a:p>
        </p:txBody>
      </p:sp>
      <p:sp>
        <p:nvSpPr>
          <p:cNvPr id="3" name="Content Placeholder 2"/>
          <p:cNvSpPr>
            <a:spLocks noGrp="1"/>
          </p:cNvSpPr>
          <p:nvPr>
            <p:ph idx="1"/>
          </p:nvPr>
        </p:nvSpPr>
        <p:spPr/>
        <p:txBody>
          <a:bodyPr/>
          <a:lstStyle/>
          <a:p>
            <a:r>
              <a:rPr lang="en-IN" sz="2000" b="1" dirty="0" smtClean="0"/>
              <a:t>Some Issues Ignored but may be Relevant:</a:t>
            </a:r>
          </a:p>
          <a:p>
            <a:r>
              <a:rPr lang="en-IN" sz="2000" b="1" dirty="0" smtClean="0"/>
              <a:t>Integrating Water Resources Management with agro climatic regimes; </a:t>
            </a:r>
            <a:r>
              <a:rPr lang="en-US" sz="2000" b="1" dirty="0"/>
              <a:t>Local Government, CBOs (Community Based Institutions), </a:t>
            </a:r>
            <a:r>
              <a:rPr lang="en-US" sz="2000" b="1" dirty="0" smtClean="0"/>
              <a:t>the management </a:t>
            </a:r>
            <a:r>
              <a:rPr lang="en-US" sz="2000" b="1" dirty="0"/>
              <a:t>of ponds, water bodies, watersheds, aquifers, and </a:t>
            </a:r>
            <a:r>
              <a:rPr lang="en-US" sz="2000" b="1" dirty="0" smtClean="0"/>
              <a:t>river basins; </a:t>
            </a:r>
          </a:p>
          <a:p>
            <a:r>
              <a:rPr lang="en-US" sz="2000" b="1" dirty="0" smtClean="0"/>
              <a:t>Soil, Temperature, Rainfall, Agriculture and Basins</a:t>
            </a:r>
            <a:endParaRPr lang="en-US" b="1" dirty="0" smtClean="0"/>
          </a:p>
          <a:p>
            <a:r>
              <a:rPr lang="en-US" sz="2000" b="1" dirty="0" smtClean="0"/>
              <a:t>Estimating Priority Demands and Pricing; Markets and Rationing; Practical Beginnings</a:t>
            </a:r>
          </a:p>
          <a:p>
            <a:r>
              <a:rPr lang="en-US" sz="2000" b="1" dirty="0" smtClean="0"/>
              <a:t>Technology and Resource Assessments;WRIS; Will “Additional(?)”Water be Available?</a:t>
            </a:r>
          </a:p>
          <a:p>
            <a:r>
              <a:rPr lang="en-US" sz="2000" b="1" dirty="0" smtClean="0"/>
              <a:t>Project Planning and Global Best Practices</a:t>
            </a:r>
          </a:p>
          <a:p>
            <a:r>
              <a:rPr lang="en-US" sz="2000" b="1" dirty="0" smtClean="0"/>
              <a:t>Integrated Water Resources Planning and Implementation</a:t>
            </a:r>
            <a:endParaRPr lang="en-IN" sz="2000" b="1" dirty="0"/>
          </a:p>
        </p:txBody>
      </p:sp>
    </p:spTree>
    <p:extLst>
      <p:ext uri="{BB962C8B-B14F-4D97-AF65-F5344CB8AC3E}">
        <p14:creationId xmlns:p14="http://schemas.microsoft.com/office/powerpoint/2010/main" val="2917335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a:t>Development and Management</a:t>
            </a:r>
          </a:p>
        </p:txBody>
      </p:sp>
      <p:sp>
        <p:nvSpPr>
          <p:cNvPr id="3075" name="Rectangle 3"/>
          <p:cNvSpPr>
            <a:spLocks noGrp="1" noChangeArrowheads="1"/>
          </p:cNvSpPr>
          <p:nvPr>
            <p:ph type="body" idx="1"/>
          </p:nvPr>
        </p:nvSpPr>
        <p:spPr/>
        <p:txBody>
          <a:bodyPr/>
          <a:lstStyle/>
          <a:p>
            <a:pPr>
              <a:lnSpc>
                <a:spcPct val="80000"/>
              </a:lnSpc>
            </a:pPr>
            <a:r>
              <a:rPr lang="en-US" altLang="en-US" sz="2800" b="1" dirty="0"/>
              <a:t>In Integrated Water Resource Development and </a:t>
            </a:r>
            <a:r>
              <a:rPr lang="en-US" altLang="en-US" sz="2800" b="1" dirty="0" smtClean="0"/>
              <a:t>Planning </a:t>
            </a:r>
            <a:r>
              <a:rPr lang="en-US" altLang="en-US" sz="2800" b="1" dirty="0"/>
              <a:t>Exercises, hydrological and technical, in the sense of engineering, parameters are well known and detailed. </a:t>
            </a:r>
          </a:p>
          <a:p>
            <a:pPr>
              <a:lnSpc>
                <a:spcPct val="80000"/>
              </a:lnSpc>
            </a:pPr>
            <a:r>
              <a:rPr lang="en-US" altLang="en-US" sz="2800" b="1" dirty="0"/>
              <a:t>Management in the sense of </a:t>
            </a:r>
            <a:r>
              <a:rPr lang="en-US" altLang="en-US" sz="2800" b="1" dirty="0" smtClean="0"/>
              <a:t>organizational, </a:t>
            </a:r>
            <a:r>
              <a:rPr lang="en-US" altLang="en-US" sz="2800" b="1" dirty="0"/>
              <a:t>networking and financial issues are </a:t>
            </a:r>
            <a:r>
              <a:rPr lang="en-US" altLang="en-US" sz="2800" b="1" dirty="0" smtClean="0"/>
              <a:t>recognized </a:t>
            </a:r>
            <a:r>
              <a:rPr lang="en-US" altLang="en-US" sz="2800" b="1" dirty="0"/>
              <a:t>but seldom detailed, otherwise progress would have been greater on achievement of goals.</a:t>
            </a:r>
          </a:p>
          <a:p>
            <a:pPr>
              <a:lnSpc>
                <a:spcPct val="80000"/>
              </a:lnSpc>
            </a:pPr>
            <a:r>
              <a:rPr lang="en-US" altLang="en-US" sz="2800" b="1" dirty="0"/>
              <a:t>The view that development should take a back seat and the focus should only be on management is incorrect. India is water short and will have to walk on two legs.</a:t>
            </a:r>
          </a:p>
          <a:p>
            <a:pPr>
              <a:lnSpc>
                <a:spcPct val="80000"/>
              </a:lnSpc>
            </a:pPr>
            <a:endParaRPr lang="en-US" altLang="en-US" sz="2800" b="1" dirty="0"/>
          </a:p>
        </p:txBody>
      </p:sp>
    </p:spTree>
    <p:extLst>
      <p:ext uri="{BB962C8B-B14F-4D97-AF65-F5344CB8AC3E}">
        <p14:creationId xmlns:p14="http://schemas.microsoft.com/office/powerpoint/2010/main" val="3169119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868362"/>
          </a:xfrm>
        </p:spPr>
        <p:txBody>
          <a:bodyPr>
            <a:normAutofit/>
          </a:bodyPr>
          <a:lstStyle/>
          <a:p>
            <a:r>
              <a:rPr lang="en-IN" sz="3200" b="1" dirty="0" smtClean="0"/>
              <a:t>River Basins and Agro Climatic regimes</a:t>
            </a:r>
            <a:endParaRPr lang="en-IN" sz="3200" b="1" dirty="0"/>
          </a:p>
        </p:txBody>
      </p:sp>
      <p:sp>
        <p:nvSpPr>
          <p:cNvPr id="3" name="Content Placeholder 2"/>
          <p:cNvSpPr>
            <a:spLocks noGrp="1"/>
          </p:cNvSpPr>
          <p:nvPr>
            <p:ph idx="1"/>
          </p:nvPr>
        </p:nvSpPr>
        <p:spPr>
          <a:xfrm>
            <a:off x="304800" y="990600"/>
            <a:ext cx="8382000" cy="5486400"/>
          </a:xfrm>
        </p:spPr>
        <p:txBody>
          <a:bodyPr>
            <a:normAutofit/>
          </a:bodyPr>
          <a:lstStyle/>
          <a:p>
            <a:r>
              <a:rPr lang="en-IN" sz="1800" b="1" dirty="0" smtClean="0"/>
              <a:t>We Plan </a:t>
            </a:r>
            <a:r>
              <a:rPr lang="en-IN" sz="1800" b="1" dirty="0"/>
              <a:t>water </a:t>
            </a:r>
            <a:r>
              <a:rPr lang="en-IN" sz="1800" b="1" dirty="0" smtClean="0"/>
              <a:t>Projects in watersheds and basins but the flagship agricultural development </a:t>
            </a:r>
            <a:r>
              <a:rPr lang="en-GB" sz="1800" dirty="0" smtClean="0"/>
              <a:t> </a:t>
            </a:r>
            <a:r>
              <a:rPr lang="en-GB" sz="1800" b="1" dirty="0" err="1"/>
              <a:t>Rashtriya</a:t>
            </a:r>
            <a:r>
              <a:rPr lang="en-GB" sz="1800" b="1" dirty="0"/>
              <a:t> </a:t>
            </a:r>
            <a:r>
              <a:rPr lang="en-GB" sz="1800" b="1" dirty="0" err="1"/>
              <a:t>Krishi</a:t>
            </a:r>
            <a:r>
              <a:rPr lang="en-GB" sz="1800" b="1" dirty="0"/>
              <a:t> </a:t>
            </a:r>
            <a:r>
              <a:rPr lang="en-GB" sz="1800" b="1" dirty="0" err="1"/>
              <a:t>Vikas</a:t>
            </a:r>
            <a:r>
              <a:rPr lang="en-GB" sz="1800" b="1" dirty="0"/>
              <a:t> </a:t>
            </a:r>
            <a:r>
              <a:rPr lang="en-GB" sz="1800" b="1" dirty="0" err="1"/>
              <a:t>Yojana</a:t>
            </a:r>
            <a:r>
              <a:rPr lang="en-GB" sz="1800" b="1" dirty="0"/>
              <a:t> (RKVY</a:t>
            </a:r>
            <a:r>
              <a:rPr lang="en-GB" sz="1800" b="1" dirty="0" smtClean="0"/>
              <a:t>), said:</a:t>
            </a:r>
          </a:p>
          <a:p>
            <a:r>
              <a:rPr lang="en-GB" sz="1800" dirty="0" smtClean="0"/>
              <a:t> </a:t>
            </a:r>
            <a:r>
              <a:rPr lang="en-GB" sz="1800" b="1" dirty="0"/>
              <a:t>The state agricultural plan</a:t>
            </a:r>
            <a:r>
              <a:rPr lang="en-GB" sz="1800" b="1" dirty="0" smtClean="0"/>
              <a:t>, </a:t>
            </a:r>
            <a:r>
              <a:rPr lang="en-GB" sz="1800" b="1" dirty="0"/>
              <a:t>should be based on (these initial) district plans, subject to reasonable resources from its own plan and adding those available from the centre, aimed at achieving the state’s agricultural growth objective, keeping in view the sustainable management of natural resources and technological possibilities in </a:t>
            </a:r>
            <a:r>
              <a:rPr lang="en-GB" sz="1800" b="1" u="sng" dirty="0"/>
              <a:t>each agro-climatic region (emphasis and </a:t>
            </a:r>
            <a:r>
              <a:rPr lang="en-GB" sz="1800" b="1" u="sng" dirty="0" err="1"/>
              <a:t>paranthesis</a:t>
            </a:r>
            <a:r>
              <a:rPr lang="en-GB" sz="1800" b="1" u="sng" dirty="0"/>
              <a:t> added).This plan should then determine each district’s final resource envelope, their production plan and the associated input plan. </a:t>
            </a:r>
            <a:endParaRPr lang="en-IN" sz="1800" b="1" u="sng" dirty="0"/>
          </a:p>
          <a:p>
            <a:pPr>
              <a:lnSpc>
                <a:spcPct val="80000"/>
              </a:lnSpc>
            </a:pPr>
            <a:r>
              <a:rPr lang="en-GB" sz="1800" dirty="0"/>
              <a:t> </a:t>
            </a:r>
            <a:r>
              <a:rPr lang="en-US" sz="1800" b="1" dirty="0" smtClean="0"/>
              <a:t>The </a:t>
            </a:r>
            <a:r>
              <a:rPr lang="en-US" sz="1800" b="1" dirty="0"/>
              <a:t>Mid Term Appraisal of the Eleventh Plan </a:t>
            </a:r>
            <a:r>
              <a:rPr lang="en-US" sz="1800" b="1" dirty="0" smtClean="0"/>
              <a:t>had </a:t>
            </a:r>
            <a:r>
              <a:rPr lang="en-US" sz="1800" b="1" dirty="0"/>
              <a:t>a sober review of this approach. It </a:t>
            </a:r>
            <a:r>
              <a:rPr lang="en-US" sz="1800" b="1" dirty="0" smtClean="0"/>
              <a:t>says that the States have adopted the approach: </a:t>
            </a:r>
            <a:r>
              <a:rPr lang="en-IN" sz="1800" b="1" dirty="0" smtClean="0"/>
              <a:t> “</a:t>
            </a:r>
            <a:r>
              <a:rPr lang="en-US" sz="1800" b="1" dirty="0" smtClean="0"/>
              <a:t>But </a:t>
            </a:r>
            <a:r>
              <a:rPr lang="en-US" sz="1800" b="1" dirty="0"/>
              <a:t>convergence of non-governmental </a:t>
            </a:r>
            <a:r>
              <a:rPr lang="en-US" sz="1800" b="1" dirty="0" smtClean="0"/>
              <a:t>programs </a:t>
            </a:r>
            <a:r>
              <a:rPr lang="en-US" sz="1800" b="1" dirty="0"/>
              <a:t>has been invariably omitted by the states.”(GOI, 2010,p.76)” The Agro Climatic Plans in the last decade </a:t>
            </a:r>
            <a:r>
              <a:rPr lang="en-US" sz="1800" b="1" dirty="0" smtClean="0"/>
              <a:t>said:</a:t>
            </a:r>
            <a:endParaRPr lang="en-US" sz="1800" b="1" dirty="0"/>
          </a:p>
          <a:p>
            <a:pPr>
              <a:lnSpc>
                <a:spcPct val="80000"/>
              </a:lnSpc>
            </a:pPr>
            <a:r>
              <a:rPr lang="en-US" sz="1800" b="1" dirty="0" smtClean="0"/>
              <a:t>“Community </a:t>
            </a:r>
            <a:r>
              <a:rPr lang="en-US" sz="1800" b="1" dirty="0"/>
              <a:t>groups, NGO’s and </a:t>
            </a:r>
            <a:r>
              <a:rPr lang="en-US" sz="1800" b="1" dirty="0" smtClean="0"/>
              <a:t>Cooperatives </a:t>
            </a:r>
            <a:r>
              <a:rPr lang="en-US" sz="1800" b="1" dirty="0"/>
              <a:t>in  the Agro Climatic Project have identified the major components. Farmer led distribution systems in existing commands; watershed development rehabilitation of tanks, </a:t>
            </a:r>
            <a:r>
              <a:rPr lang="en-US" sz="1800" b="1" dirty="0" err="1"/>
              <a:t>beels</a:t>
            </a:r>
            <a:r>
              <a:rPr lang="en-US" sz="1800" b="1" dirty="0"/>
              <a:t>, ponds, </a:t>
            </a:r>
            <a:r>
              <a:rPr lang="en-US" sz="1800" b="1" dirty="0" err="1"/>
              <a:t>talaavs</a:t>
            </a:r>
            <a:r>
              <a:rPr lang="en-US" sz="1800" b="1" dirty="0"/>
              <a:t>; </a:t>
            </a:r>
            <a:r>
              <a:rPr lang="en-US" sz="1800" b="1" dirty="0" smtClean="0"/>
              <a:t>aquifer </a:t>
            </a:r>
            <a:r>
              <a:rPr lang="en-US" sz="1800" b="1" dirty="0"/>
              <a:t>management particularly in coastal areas have high returns</a:t>
            </a:r>
            <a:r>
              <a:rPr lang="en-US" sz="1800" b="1" dirty="0" smtClean="0"/>
              <a:t>;”</a:t>
            </a:r>
          </a:p>
          <a:p>
            <a:pPr>
              <a:lnSpc>
                <a:spcPct val="80000"/>
              </a:lnSpc>
            </a:pPr>
            <a:r>
              <a:rPr lang="en-US" sz="1800" b="1" dirty="0"/>
              <a:t> </a:t>
            </a:r>
            <a:r>
              <a:rPr lang="en-US" sz="1800" b="1" dirty="0" smtClean="0"/>
              <a:t>But the water and agriculture projects work in silos. Convergence would have high returns as many experiments show.</a:t>
            </a:r>
            <a:endParaRPr lang="en-US" sz="1800" b="1" dirty="0"/>
          </a:p>
          <a:p>
            <a:endParaRPr lang="en-IN" sz="1800" b="1" dirty="0" smtClean="0"/>
          </a:p>
          <a:p>
            <a:endParaRPr lang="en-IN" sz="1800" b="1" dirty="0"/>
          </a:p>
        </p:txBody>
      </p:sp>
    </p:spTree>
    <p:extLst>
      <p:ext uri="{BB962C8B-B14F-4D97-AF65-F5344CB8AC3E}">
        <p14:creationId xmlns:p14="http://schemas.microsoft.com/office/powerpoint/2010/main" val="3595840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Agro Climatic Districts and Basins</a:t>
            </a:r>
            <a:endParaRPr lang="en-IN" b="1" dirty="0"/>
          </a:p>
        </p:txBody>
      </p:sp>
      <p:sp>
        <p:nvSpPr>
          <p:cNvPr id="3" name="Content Placeholder 2"/>
          <p:cNvSpPr>
            <a:spLocks noGrp="1"/>
          </p:cNvSpPr>
          <p:nvPr>
            <p:ph idx="1"/>
          </p:nvPr>
        </p:nvSpPr>
        <p:spPr/>
        <p:txBody>
          <a:bodyPr>
            <a:normAutofit fontScale="47500" lnSpcReduction="20000"/>
          </a:bodyPr>
          <a:lstStyle/>
          <a:p>
            <a:r>
              <a:rPr lang="en-GB" b="1" dirty="0"/>
              <a:t>K.V. Raju and </a:t>
            </a:r>
            <a:r>
              <a:rPr lang="en-GB" b="1" dirty="0" err="1"/>
              <a:t>Tushar</a:t>
            </a:r>
            <a:r>
              <a:rPr lang="en-GB" b="1" dirty="0"/>
              <a:t> Shah recognise that “The physical diversity in India is further accentuated with a definite variation in soils and cultural mores.  Agro-Climatic Regional Planning (ACRP) presents itself as an alternate approach for classifying water resources in the country. This method of categorising and classifying water resources employs a utilitarian perspective by subsuming the entire range of “land and water resource based activities under the broader range of farming systems” (Planning Commission, 1996).”   Following earlier studies, described earlier, (Deshpande, </a:t>
            </a:r>
            <a:r>
              <a:rPr lang="en-GB" b="1" dirty="0" err="1"/>
              <a:t>op.cit</a:t>
            </a:r>
            <a:r>
              <a:rPr lang="en-GB" b="1" dirty="0"/>
              <a:t>. and </a:t>
            </a:r>
            <a:r>
              <a:rPr lang="en-GB" b="1" dirty="0" err="1"/>
              <a:t>Alagh</a:t>
            </a:r>
            <a:r>
              <a:rPr lang="en-GB" b="1" dirty="0"/>
              <a:t>, et.al., Planning Commission,1989) they state “The ACRP strategy aims at a more scientific utilisation of available resources by taking a holistic view of climate, soil type, topography, water resources and irrigation facilities and relating them to output and employment (Planning Commission, 1989). As a first step in the ACRP approach, the country was regionalised into 15 agro-climatic zones having 73 sub-regions.  The zones are delineated so that the regions within the zone have a high degree of commonality on a number of factors ranging from climate, rainfall, water demand and supply characteristics, aquifer conditions to soil types and topography</a:t>
            </a:r>
            <a:r>
              <a:rPr lang="en-GB" b="1" dirty="0" smtClean="0"/>
              <a:t>.”</a:t>
            </a:r>
            <a:endParaRPr lang="en-GB" b="1" u="sng" dirty="0" smtClean="0"/>
          </a:p>
          <a:p>
            <a:r>
              <a:rPr lang="en-GB" b="1" u="sng" dirty="0" smtClean="0"/>
              <a:t>But River Basins are preferred as a beginning</a:t>
            </a:r>
            <a:endParaRPr lang="en-IN" b="1" dirty="0"/>
          </a:p>
          <a:p>
            <a:r>
              <a:rPr lang="en-GB" b="1" dirty="0"/>
              <a:t>To Raju and Shaw, and like minded scholars,  “River basins, as is evident from the definition, is a natural division that has physical existence (unlike political and administrative boundaries).  Furthermore, river basins occupy the apex of a hierarchy of natural subdivisions like sub-basins, watersheds and micro-watersheds.  This is </a:t>
            </a:r>
            <a:r>
              <a:rPr lang="en-GB" b="1" dirty="0" smtClean="0"/>
              <a:t>perhaps,</a:t>
            </a:r>
            <a:r>
              <a:rPr lang="en-IN" b="1" dirty="0"/>
              <a:t> </a:t>
            </a:r>
            <a:r>
              <a:rPr lang="en-GB" b="1" dirty="0" smtClean="0"/>
              <a:t>the </a:t>
            </a:r>
            <a:r>
              <a:rPr lang="en-GB" b="1" dirty="0"/>
              <a:t>most powerful rationale for the introduction of management of water resources through a river basin </a:t>
            </a:r>
            <a:r>
              <a:rPr lang="en-GB" b="1" dirty="0" smtClean="0"/>
              <a:t>approach.</a:t>
            </a:r>
          </a:p>
          <a:p>
            <a:r>
              <a:rPr lang="en-GB" b="1" i="1" u="sng" dirty="0" smtClean="0"/>
              <a:t>Shall we experiment with watershed basins at the lowest level and integrate with agro climatic regimes. We can then move up to larger watersheds and the entire river basin.</a:t>
            </a:r>
            <a:endParaRPr lang="en-IN" b="1" i="1" u="sng" dirty="0"/>
          </a:p>
        </p:txBody>
      </p:sp>
    </p:spTree>
    <p:extLst>
      <p:ext uri="{BB962C8B-B14F-4D97-AF65-F5344CB8AC3E}">
        <p14:creationId xmlns:p14="http://schemas.microsoft.com/office/powerpoint/2010/main" val="2530987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A Favourite Example</a:t>
            </a:r>
            <a:endParaRPr lang="en-IN" b="1" dirty="0"/>
          </a:p>
        </p:txBody>
      </p:sp>
      <p:sp>
        <p:nvSpPr>
          <p:cNvPr id="3" name="Content Placeholder 2"/>
          <p:cNvSpPr>
            <a:spLocks noGrp="1"/>
          </p:cNvSpPr>
          <p:nvPr>
            <p:ph idx="1"/>
          </p:nvPr>
        </p:nvSpPr>
        <p:spPr/>
        <p:txBody>
          <a:bodyPr>
            <a:normAutofit fontScale="47500" lnSpcReduction="20000"/>
          </a:bodyPr>
          <a:lstStyle/>
          <a:p>
            <a:r>
              <a:rPr lang="en-US" b="1" dirty="0" smtClean="0"/>
              <a:t>This is from the planning work of SSP. I wanted to see the augmentation of water in convergence of canal and other water conveyance and saving techniques</a:t>
            </a:r>
          </a:p>
          <a:p>
            <a:pPr algn="ctr"/>
            <a:r>
              <a:rPr lang="en-US" b="1" dirty="0" smtClean="0"/>
              <a:t>Tank </a:t>
            </a:r>
            <a:r>
              <a:rPr lang="en-US" b="1" dirty="0"/>
              <a:t>Storage in </a:t>
            </a:r>
            <a:r>
              <a:rPr lang="en-US" b="1" dirty="0" err="1"/>
              <a:t>Shedhi</a:t>
            </a:r>
            <a:r>
              <a:rPr lang="en-US" b="1" dirty="0"/>
              <a:t> System</a:t>
            </a:r>
            <a:endParaRPr lang="en-IN" b="1" dirty="0"/>
          </a:p>
          <a:p>
            <a:pPr algn="ctr"/>
            <a:r>
              <a:rPr lang="en-US" b="1" dirty="0"/>
              <a:t>_____________________________________________________________________________________</a:t>
            </a:r>
            <a:endParaRPr lang="en-IN" b="1" dirty="0"/>
          </a:p>
          <a:p>
            <a:r>
              <a:rPr lang="en-US" b="1" dirty="0"/>
              <a:t>Year         No. of Tanks Deepened     New Capacity Creation      Range of Deepening      </a:t>
            </a:r>
            <a:endParaRPr lang="en-IN" b="1" dirty="0"/>
          </a:p>
          <a:p>
            <a:r>
              <a:rPr lang="en-US" b="1" dirty="0"/>
              <a:t>                        (progressive)                         MCM                                (m)</a:t>
            </a:r>
            <a:endParaRPr lang="en-IN" b="1" dirty="0"/>
          </a:p>
          <a:p>
            <a:r>
              <a:rPr lang="en-US" b="1" dirty="0"/>
              <a:t>_____________________________________________________________________________________</a:t>
            </a:r>
            <a:endParaRPr lang="en-IN" b="1" dirty="0"/>
          </a:p>
          <a:p>
            <a:r>
              <a:rPr lang="en-US" b="1" dirty="0"/>
              <a:t>Season             150                                      3.5                                  1 to 6</a:t>
            </a:r>
            <a:endParaRPr lang="en-IN" b="1" dirty="0"/>
          </a:p>
          <a:p>
            <a:r>
              <a:rPr lang="en-US" b="1" dirty="0"/>
              <a:t>1993/94                                                  (6.0 to 9.9)                  </a:t>
            </a:r>
            <a:endParaRPr lang="en-IN" b="1" dirty="0"/>
          </a:p>
          <a:p>
            <a:r>
              <a:rPr lang="en-US" b="1" dirty="0"/>
              <a:t> </a:t>
            </a:r>
            <a:endParaRPr lang="en-IN" b="1" dirty="0"/>
          </a:p>
          <a:p>
            <a:r>
              <a:rPr lang="en-US" b="1" dirty="0"/>
              <a:t>By June 1994   254                                      6.0                                0.25 to 9.3</a:t>
            </a:r>
            <a:endParaRPr lang="en-IN" b="1" dirty="0"/>
          </a:p>
          <a:p>
            <a:pPr lvl="0" fontAlgn="base" hangingPunct="0"/>
            <a:r>
              <a:rPr lang="en-US" b="1" dirty="0" smtClean="0"/>
              <a:t>                                                                  ( 9.0 to </a:t>
            </a:r>
            <a:r>
              <a:rPr lang="en-US" b="1" dirty="0"/>
              <a:t>13.9) </a:t>
            </a:r>
            <a:endParaRPr lang="en-IN" b="1" dirty="0"/>
          </a:p>
          <a:p>
            <a:r>
              <a:rPr lang="en-US" b="1" dirty="0"/>
              <a:t>_____________________________________________________________________________________</a:t>
            </a:r>
            <a:endParaRPr lang="en-IN" b="1" dirty="0"/>
          </a:p>
          <a:p>
            <a:r>
              <a:rPr lang="en-US" b="1" dirty="0"/>
              <a:t>14 % additional water cannot be considered trivial in a water short context. It is interesting that the </a:t>
            </a:r>
            <a:r>
              <a:rPr lang="en-US" b="1" dirty="0" err="1"/>
              <a:t>Shedhi</a:t>
            </a:r>
            <a:r>
              <a:rPr lang="en-US" b="1" dirty="0"/>
              <a:t> Branch of the Mahi system was planned on the basis that there are no tanks in the system.</a:t>
            </a:r>
            <a:endParaRPr lang="en-IN" b="1" dirty="0"/>
          </a:p>
          <a:p>
            <a:r>
              <a:rPr lang="en-US" b="1" dirty="0"/>
              <a:t> </a:t>
            </a:r>
            <a:endParaRPr lang="en-IN" b="1" dirty="0"/>
          </a:p>
          <a:p>
            <a:endParaRPr lang="en-IN" dirty="0"/>
          </a:p>
        </p:txBody>
      </p:sp>
    </p:spTree>
    <p:extLst>
      <p:ext uri="{BB962C8B-B14F-4D97-AF65-F5344CB8AC3E}">
        <p14:creationId xmlns:p14="http://schemas.microsoft.com/office/powerpoint/2010/main" val="3863042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715962"/>
          </a:xfrm>
        </p:spPr>
        <p:txBody>
          <a:bodyPr>
            <a:normAutofit/>
          </a:bodyPr>
          <a:lstStyle/>
          <a:p>
            <a:r>
              <a:rPr lang="en-IN" sz="3200" b="1" dirty="0" smtClean="0"/>
              <a:t>Watersheds and River Basins</a:t>
            </a:r>
            <a:endParaRPr lang="en-IN" sz="3200" b="1" dirty="0"/>
          </a:p>
        </p:txBody>
      </p:sp>
      <p:sp>
        <p:nvSpPr>
          <p:cNvPr id="3" name="Content Placeholder 2"/>
          <p:cNvSpPr>
            <a:spLocks noGrp="1"/>
          </p:cNvSpPr>
          <p:nvPr>
            <p:ph idx="1"/>
          </p:nvPr>
        </p:nvSpPr>
        <p:spPr/>
        <p:txBody>
          <a:bodyPr>
            <a:normAutofit fontScale="85000" lnSpcReduction="20000"/>
          </a:bodyPr>
          <a:lstStyle/>
          <a:p>
            <a:pPr marL="0" indent="0">
              <a:buNone/>
            </a:pPr>
            <a:r>
              <a:rPr lang="en-US" sz="1900" b="1" dirty="0"/>
              <a:t>Action on solving water problems </a:t>
            </a:r>
            <a:r>
              <a:rPr lang="en-US" sz="1900" b="1" dirty="0" smtClean="0"/>
              <a:t>has to </a:t>
            </a:r>
            <a:r>
              <a:rPr lang="en-US" sz="1900" b="1" dirty="0"/>
              <a:t>be at the local, watershed, aquifer, State and  river basin level. This </a:t>
            </a:r>
            <a:r>
              <a:rPr lang="en-US" sz="1900" b="1" dirty="0" smtClean="0"/>
              <a:t>has to be </a:t>
            </a:r>
            <a:r>
              <a:rPr lang="en-US" sz="1900" b="1" dirty="0"/>
              <a:t>the guiding mantra of </a:t>
            </a:r>
            <a:r>
              <a:rPr lang="en-US" sz="1900" b="1" dirty="0" smtClean="0"/>
              <a:t>Planning, Project Formulation and Execution. </a:t>
            </a:r>
            <a:r>
              <a:rPr lang="en-US" sz="1900" b="1" dirty="0"/>
              <a:t>But it </a:t>
            </a:r>
            <a:r>
              <a:rPr lang="en-US" sz="1900" b="1" dirty="0" smtClean="0"/>
              <a:t>should not </a:t>
            </a:r>
            <a:r>
              <a:rPr lang="en-US" sz="1900" b="1" dirty="0"/>
              <a:t>remain just a Mantra. </a:t>
            </a:r>
            <a:r>
              <a:rPr lang="en-US" sz="1900" b="1" dirty="0" smtClean="0"/>
              <a:t>What are the mechanisms </a:t>
            </a:r>
            <a:r>
              <a:rPr lang="en-US" sz="1900" b="1" dirty="0"/>
              <a:t>to give strength to the </a:t>
            </a:r>
            <a:r>
              <a:rPr lang="en-US" sz="1900" b="1" dirty="0" smtClean="0"/>
              <a:t>local, </a:t>
            </a:r>
            <a:r>
              <a:rPr lang="en-US" sz="1900" b="1" dirty="0"/>
              <a:t>State, watershed and river basin </a:t>
            </a:r>
            <a:r>
              <a:rPr lang="en-US" sz="1900" b="1" dirty="0" smtClean="0"/>
              <a:t>level . </a:t>
            </a:r>
            <a:r>
              <a:rPr lang="en-US" sz="1900" b="1" dirty="0"/>
              <a:t>Cutting edge frontier technology in water delivery and development projects has to be developed at home and accessed in the World and made available. Working Best Practices must be known and diffused. Development and applications of success stories will require data and information support. </a:t>
            </a:r>
            <a:r>
              <a:rPr lang="en-US" sz="1900" b="1" dirty="0" smtClean="0"/>
              <a:t>We have to </a:t>
            </a:r>
            <a:r>
              <a:rPr lang="en-US" sz="1900" b="1" dirty="0"/>
              <a:t>set up the systems to aid the State Governments, Local Bodies </a:t>
            </a:r>
            <a:r>
              <a:rPr lang="en-US" sz="1900" b="1" dirty="0" smtClean="0"/>
              <a:t>and CBOs </a:t>
            </a:r>
            <a:r>
              <a:rPr lang="en-US" sz="1900" b="1" dirty="0"/>
              <a:t>in these support mechanisms</a:t>
            </a:r>
            <a:r>
              <a:rPr lang="en-US" sz="1900" b="1" dirty="0" smtClean="0"/>
              <a:t>.</a:t>
            </a:r>
          </a:p>
          <a:p>
            <a:pPr marL="0" indent="0">
              <a:buNone/>
            </a:pPr>
            <a:r>
              <a:rPr lang="en-US" sz="1900" b="1" dirty="0" smtClean="0"/>
              <a:t>But all the action cannot be harmonious. There are conflicts and disputes. We have to work on </a:t>
            </a:r>
            <a:r>
              <a:rPr lang="en-US" sz="1900" b="1" dirty="0"/>
              <a:t>the relevant aspects of the role of the national government in the complex area of dispute resolution. In a federal setup this has to be a national task. Again experienced based solutions need to be looked at. Asked to arbitrate in a season’s dispute on water sharing in a river basin, following the Apex Courts directive, I had also suggested that a three layer system implemented in the Mekong Basin amongst nations which had actually gone to war with each other be designed. This system, at the highest level political, at the second level coordinative and at the third level a delivery apparatus, was implemented and has worked reasonably well. These problems need constant attention</a:t>
            </a:r>
            <a:r>
              <a:rPr lang="en-US" sz="1900" b="1" dirty="0" smtClean="0"/>
              <a:t>.</a:t>
            </a:r>
          </a:p>
          <a:p>
            <a:pPr marL="0" indent="0">
              <a:buNone/>
            </a:pPr>
            <a:r>
              <a:rPr lang="en-US" sz="1900" b="1" dirty="0" smtClean="0"/>
              <a:t>It has been structured weakly but is still creaky.</a:t>
            </a:r>
          </a:p>
          <a:p>
            <a:pPr marL="0" indent="0">
              <a:buNone/>
            </a:pPr>
            <a:r>
              <a:rPr lang="en-US" sz="1900" b="1" dirty="0" smtClean="0"/>
              <a:t>Shall we plan some case studies and sample projects in these areas?</a:t>
            </a:r>
            <a:endParaRPr lang="en-IN" sz="1900" b="1" dirty="0"/>
          </a:p>
          <a:p>
            <a:r>
              <a:rPr lang="en-US" sz="1900" b="1" dirty="0"/>
              <a:t> </a:t>
            </a:r>
            <a:endParaRPr lang="en-IN" sz="1900" b="1" dirty="0"/>
          </a:p>
          <a:p>
            <a:pPr marL="0" indent="0">
              <a:buNone/>
            </a:pPr>
            <a:endParaRPr lang="en-IN" sz="1600" b="1" dirty="0"/>
          </a:p>
          <a:p>
            <a:pPr marL="0" indent="0">
              <a:buNone/>
            </a:pPr>
            <a:endParaRPr lang="en-IN" sz="1600" b="1" dirty="0"/>
          </a:p>
        </p:txBody>
      </p:sp>
    </p:spTree>
    <p:extLst>
      <p:ext uri="{BB962C8B-B14F-4D97-AF65-F5344CB8AC3E}">
        <p14:creationId xmlns:p14="http://schemas.microsoft.com/office/powerpoint/2010/main" val="395052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Magnitudes</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26854756"/>
              </p:ext>
            </p:extLst>
          </p:nvPr>
        </p:nvGraphicFramePr>
        <p:xfrm>
          <a:off x="1794510" y="1600200"/>
          <a:ext cx="5554980" cy="3634581"/>
        </p:xfrm>
        <a:graphic>
          <a:graphicData uri="http://schemas.openxmlformats.org/drawingml/2006/table">
            <a:tbl>
              <a:tblPr>
                <a:tableStyleId>{5C22544A-7EE6-4342-B048-85BDC9FD1C3A}</a:tableStyleId>
              </a:tblPr>
              <a:tblGrid>
                <a:gridCol w="2011680"/>
                <a:gridCol w="685800"/>
                <a:gridCol w="857250"/>
                <a:gridCol w="914400"/>
                <a:gridCol w="1085850"/>
              </a:tblGrid>
              <a:tr h="1440021">
                <a:tc>
                  <a:txBody>
                    <a:bodyPr/>
                    <a:lstStyle/>
                    <a:p>
                      <a:pPr>
                        <a:spcAft>
                          <a:spcPts val="0"/>
                        </a:spcAft>
                      </a:pPr>
                      <a:r>
                        <a:rPr lang="en-US" sz="1200">
                          <a:effectLst/>
                        </a:rPr>
                        <a:t>Climate Class</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Water Balance Code</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Number of Districts</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 Land Area</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Moisture Index</a:t>
                      </a:r>
                      <a:endParaRPr lang="en-IN" sz="1200">
                        <a:effectLst/>
                        <a:latin typeface="Times New Roman"/>
                        <a:ea typeface="Times New Roman"/>
                      </a:endParaRPr>
                    </a:p>
                  </a:txBody>
                  <a:tcPr marL="68580" marR="68580" marT="0" marB="0"/>
                </a:tc>
              </a:tr>
              <a:tr h="0">
                <a:tc>
                  <a:txBody>
                    <a:bodyPr/>
                    <a:lstStyle/>
                    <a:p>
                      <a:pPr>
                        <a:spcAft>
                          <a:spcPts val="0"/>
                        </a:spcAft>
                      </a:pPr>
                      <a:r>
                        <a:rPr lang="en-US" sz="1200">
                          <a:effectLst/>
                        </a:rPr>
                        <a:t> </a:t>
                      </a:r>
                      <a:endParaRPr lang="en-IN" sz="1200">
                        <a:effectLst/>
                      </a:endParaRPr>
                    </a:p>
                    <a:p>
                      <a:pPr>
                        <a:spcAft>
                          <a:spcPts val="0"/>
                        </a:spcAft>
                      </a:pPr>
                      <a:r>
                        <a:rPr lang="en-US" sz="1200">
                          <a:effectLst/>
                        </a:rPr>
                        <a:t>Extremely Arid</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 </a:t>
                      </a:r>
                      <a:endParaRPr lang="en-IN" sz="1200">
                        <a:effectLst/>
                      </a:endParaRPr>
                    </a:p>
                    <a:p>
                      <a:pPr>
                        <a:spcAft>
                          <a:spcPts val="0"/>
                        </a:spcAft>
                      </a:pPr>
                      <a:r>
                        <a:rPr lang="en-US" sz="1200">
                          <a:effectLst/>
                        </a:rPr>
                        <a:t>A</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  </a:t>
                      </a:r>
                      <a:endParaRPr lang="en-IN" sz="1200">
                        <a:effectLst/>
                      </a:endParaRPr>
                    </a:p>
                    <a:p>
                      <a:pPr>
                        <a:spcAft>
                          <a:spcPts val="0"/>
                        </a:spcAft>
                      </a:pPr>
                      <a:r>
                        <a:rPr lang="en-US" sz="1200">
                          <a:effectLst/>
                        </a:rPr>
                        <a:t>7</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 </a:t>
                      </a:r>
                      <a:endParaRPr lang="en-IN" sz="1200">
                        <a:effectLst/>
                      </a:endParaRPr>
                    </a:p>
                    <a:p>
                      <a:pPr>
                        <a:spcAft>
                          <a:spcPts val="0"/>
                        </a:spcAft>
                      </a:pPr>
                      <a:r>
                        <a:rPr lang="en-US" sz="1200">
                          <a:effectLst/>
                        </a:rPr>
                        <a:t>  9.3</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     </a:t>
                      </a:r>
                      <a:endParaRPr lang="en-IN" sz="1200">
                        <a:effectLst/>
                      </a:endParaRPr>
                    </a:p>
                    <a:p>
                      <a:pPr>
                        <a:spcAft>
                          <a:spcPts val="0"/>
                        </a:spcAft>
                      </a:pPr>
                      <a:r>
                        <a:rPr lang="en-US" sz="1200">
                          <a:effectLst/>
                        </a:rPr>
                        <a:t>&lt; -80</a:t>
                      </a:r>
                      <a:endParaRPr lang="en-IN" sz="1200">
                        <a:effectLst/>
                        <a:latin typeface="Times New Roman"/>
                        <a:ea typeface="Times New Roman"/>
                      </a:endParaRPr>
                    </a:p>
                  </a:txBody>
                  <a:tcPr marL="68580" marR="68580" marT="0" marB="0"/>
                </a:tc>
              </a:tr>
              <a:tr h="0">
                <a:tc>
                  <a:txBody>
                    <a:bodyPr/>
                    <a:lstStyle/>
                    <a:p>
                      <a:pPr>
                        <a:spcAft>
                          <a:spcPts val="0"/>
                        </a:spcAft>
                      </a:pPr>
                      <a:r>
                        <a:rPr lang="en-US" sz="1200">
                          <a:effectLst/>
                        </a:rPr>
                        <a:t>Arid</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B</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 24</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  6.3</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-80 to -66</a:t>
                      </a:r>
                      <a:endParaRPr lang="en-IN" sz="1200">
                        <a:effectLst/>
                        <a:latin typeface="Times New Roman"/>
                        <a:ea typeface="Times New Roman"/>
                      </a:endParaRPr>
                    </a:p>
                  </a:txBody>
                  <a:tcPr marL="68580" marR="68580" marT="0" marB="0"/>
                </a:tc>
              </a:tr>
              <a:tr h="0">
                <a:tc>
                  <a:txBody>
                    <a:bodyPr/>
                    <a:lstStyle/>
                    <a:p>
                      <a:pPr>
                        <a:spcAft>
                          <a:spcPts val="0"/>
                        </a:spcAft>
                      </a:pPr>
                      <a:r>
                        <a:rPr lang="en-US" sz="1200">
                          <a:effectLst/>
                        </a:rPr>
                        <a:t>Semi-Arid (Drier Half)  </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C</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97</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21.9 </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-66 to -50</a:t>
                      </a:r>
                      <a:endParaRPr lang="en-IN" sz="1200">
                        <a:effectLst/>
                        <a:latin typeface="Times New Roman"/>
                        <a:ea typeface="Times New Roman"/>
                      </a:endParaRPr>
                    </a:p>
                  </a:txBody>
                  <a:tcPr marL="68580" marR="68580" marT="0" marB="0"/>
                </a:tc>
              </a:tr>
              <a:tr h="0">
                <a:tc>
                  <a:txBody>
                    <a:bodyPr/>
                    <a:lstStyle/>
                    <a:p>
                      <a:pPr>
                        <a:spcAft>
                          <a:spcPts val="0"/>
                        </a:spcAft>
                      </a:pPr>
                      <a:r>
                        <a:rPr lang="en-US" sz="1200">
                          <a:effectLst/>
                        </a:rPr>
                        <a:t>Semi-Arid (Wetter Half)</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D</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53</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15.1</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-50 to -33</a:t>
                      </a:r>
                      <a:endParaRPr lang="en-IN" sz="1200">
                        <a:effectLst/>
                        <a:latin typeface="Times New Roman"/>
                        <a:ea typeface="Times New Roman"/>
                      </a:endParaRPr>
                    </a:p>
                  </a:txBody>
                  <a:tcPr marL="68580" marR="68580" marT="0" marB="0"/>
                </a:tc>
              </a:tr>
              <a:tr h="0">
                <a:tc>
                  <a:txBody>
                    <a:bodyPr/>
                    <a:lstStyle/>
                    <a:p>
                      <a:pPr>
                        <a:spcAft>
                          <a:spcPts val="0"/>
                        </a:spcAft>
                      </a:pPr>
                      <a:r>
                        <a:rPr lang="en-US" sz="1200">
                          <a:effectLst/>
                        </a:rPr>
                        <a:t>Dry Sub Humid </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E</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107</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21.1</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-33 to  0 </a:t>
                      </a:r>
                      <a:endParaRPr lang="en-IN" sz="1200">
                        <a:effectLst/>
                        <a:latin typeface="Times New Roman"/>
                        <a:ea typeface="Times New Roman"/>
                      </a:endParaRPr>
                    </a:p>
                  </a:txBody>
                  <a:tcPr marL="68580" marR="68580" marT="0" marB="0"/>
                </a:tc>
              </a:tr>
              <a:tr h="0">
                <a:tc>
                  <a:txBody>
                    <a:bodyPr/>
                    <a:lstStyle/>
                    <a:p>
                      <a:pPr>
                        <a:spcAft>
                          <a:spcPts val="0"/>
                        </a:spcAft>
                      </a:pPr>
                      <a:r>
                        <a:rPr lang="en-US" sz="1200">
                          <a:effectLst/>
                        </a:rPr>
                        <a:t>Total Negative MI  Districts</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 </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288</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73.7</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 </a:t>
                      </a:r>
                      <a:endParaRPr lang="en-IN" sz="1200">
                        <a:effectLst/>
                        <a:latin typeface="Times New Roman"/>
                        <a:ea typeface="Times New Roman"/>
                      </a:endParaRPr>
                    </a:p>
                  </a:txBody>
                  <a:tcPr marL="68580" marR="68580" marT="0" marB="0"/>
                </a:tc>
              </a:tr>
              <a:tr h="0">
                <a:tc>
                  <a:txBody>
                    <a:bodyPr/>
                    <a:lstStyle/>
                    <a:p>
                      <a:pPr>
                        <a:spcAft>
                          <a:spcPts val="0"/>
                        </a:spcAft>
                      </a:pPr>
                      <a:r>
                        <a:rPr lang="en-US" sz="1200">
                          <a:effectLst/>
                        </a:rPr>
                        <a:t>Moist Sub Humid</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F</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 37</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10.2</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     0 to + 20</a:t>
                      </a:r>
                      <a:endParaRPr lang="en-IN" sz="1200">
                        <a:effectLst/>
                        <a:latin typeface="Times New Roman"/>
                        <a:ea typeface="Times New Roman"/>
                      </a:endParaRPr>
                    </a:p>
                  </a:txBody>
                  <a:tcPr marL="68580" marR="68580" marT="0" marB="0"/>
                </a:tc>
              </a:tr>
              <a:tr h="0">
                <a:tc>
                  <a:txBody>
                    <a:bodyPr/>
                    <a:lstStyle/>
                    <a:p>
                      <a:pPr>
                        <a:spcAft>
                          <a:spcPts val="0"/>
                        </a:spcAft>
                      </a:pPr>
                      <a:r>
                        <a:rPr lang="en-US" sz="1200">
                          <a:effectLst/>
                        </a:rPr>
                        <a:t>Humid</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G</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 35</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  7.8</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+20 to +100</a:t>
                      </a:r>
                      <a:endParaRPr lang="en-IN" sz="1200">
                        <a:effectLst/>
                        <a:latin typeface="Times New Roman"/>
                        <a:ea typeface="Times New Roman"/>
                      </a:endParaRPr>
                    </a:p>
                  </a:txBody>
                  <a:tcPr marL="68580" marR="68580" marT="0" marB="0"/>
                </a:tc>
              </a:tr>
              <a:tr h="0">
                <a:tc>
                  <a:txBody>
                    <a:bodyPr/>
                    <a:lstStyle/>
                    <a:p>
                      <a:pPr>
                        <a:spcAft>
                          <a:spcPts val="0"/>
                        </a:spcAft>
                      </a:pPr>
                      <a:r>
                        <a:rPr lang="en-US" sz="1200">
                          <a:effectLst/>
                        </a:rPr>
                        <a:t>Per Humid</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H</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37</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  8.3</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&gt; + 100</a:t>
                      </a:r>
                      <a:endParaRPr lang="en-IN" sz="1200">
                        <a:effectLst/>
                        <a:latin typeface="Times New Roman"/>
                        <a:ea typeface="Times New Roman"/>
                      </a:endParaRPr>
                    </a:p>
                  </a:txBody>
                  <a:tcPr marL="68580" marR="68580" marT="0" marB="0"/>
                </a:tc>
              </a:tr>
              <a:tr h="0">
                <a:tc>
                  <a:txBody>
                    <a:bodyPr/>
                    <a:lstStyle/>
                    <a:p>
                      <a:pPr>
                        <a:spcAft>
                          <a:spcPts val="0"/>
                        </a:spcAft>
                      </a:pPr>
                      <a:r>
                        <a:rPr lang="en-US" sz="1200">
                          <a:effectLst/>
                        </a:rPr>
                        <a:t>Total Positive MI Districts</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109</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26.3</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 </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 </a:t>
                      </a:r>
                      <a:endParaRPr lang="en-IN" sz="1200">
                        <a:effectLst/>
                        <a:latin typeface="Times New Roman"/>
                        <a:ea typeface="Times New Roman"/>
                      </a:endParaRPr>
                    </a:p>
                  </a:txBody>
                  <a:tcPr marL="68580" marR="68580" marT="0" marB="0"/>
                </a:tc>
              </a:tr>
              <a:tr h="0">
                <a:tc>
                  <a:txBody>
                    <a:bodyPr/>
                    <a:lstStyle/>
                    <a:p>
                      <a:pPr>
                        <a:spcAft>
                          <a:spcPts val="0"/>
                        </a:spcAft>
                      </a:pPr>
                      <a:r>
                        <a:rPr lang="en-US" sz="1200">
                          <a:effectLst/>
                        </a:rPr>
                        <a:t>All Districts</a:t>
                      </a:r>
                      <a:endParaRPr lang="en-IN" sz="1200">
                        <a:effectLst/>
                        <a:latin typeface="Times New Roman"/>
                        <a:ea typeface="Times New Roman"/>
                      </a:endParaRPr>
                    </a:p>
                  </a:txBody>
                  <a:tcPr marL="68580" marR="68580" marT="0" marB="0"/>
                </a:tc>
                <a:tc>
                  <a:txBody>
                    <a:bodyPr/>
                    <a:lstStyle/>
                    <a:p>
                      <a:pPr>
                        <a:spcAft>
                          <a:spcPts val="0"/>
                        </a:spcAft>
                        <a:tabLst>
                          <a:tab pos="109855" algn="dec"/>
                        </a:tabLst>
                      </a:pPr>
                      <a:r>
                        <a:rPr lang="en-US" sz="1200" spc="-10">
                          <a:effectLst/>
                        </a:rPr>
                        <a:t> </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397</a:t>
                      </a:r>
                      <a:endParaRPr lang="en-IN" sz="1200">
                        <a:effectLst/>
                        <a:latin typeface="Times New Roman"/>
                        <a:ea typeface="Times New Roman"/>
                      </a:endParaRPr>
                    </a:p>
                  </a:txBody>
                  <a:tcPr marL="68580" marR="68580" marT="0" marB="0"/>
                </a:tc>
                <a:tc>
                  <a:txBody>
                    <a:bodyPr/>
                    <a:lstStyle/>
                    <a:p>
                      <a:pPr>
                        <a:spcAft>
                          <a:spcPts val="0"/>
                        </a:spcAft>
                      </a:pPr>
                      <a:r>
                        <a:rPr lang="en-US" sz="1200">
                          <a:effectLst/>
                        </a:rPr>
                        <a:t>100    </a:t>
                      </a:r>
                      <a:endParaRPr lang="en-IN" sz="1200">
                        <a:effectLst/>
                        <a:latin typeface="Times New Roman"/>
                        <a:ea typeface="Times New Roman"/>
                      </a:endParaRPr>
                    </a:p>
                  </a:txBody>
                  <a:tcPr marL="68580" marR="68580" marT="0" marB="0"/>
                </a:tc>
                <a:tc>
                  <a:txBody>
                    <a:bodyPr/>
                    <a:lstStyle/>
                    <a:p>
                      <a:pPr>
                        <a:spcAft>
                          <a:spcPts val="0"/>
                        </a:spcAft>
                      </a:pPr>
                      <a:r>
                        <a:rPr lang="en-US" sz="1200" dirty="0">
                          <a:effectLst/>
                        </a:rPr>
                        <a:t> </a:t>
                      </a:r>
                      <a:endParaRPr lang="en-IN" sz="1200" dirty="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1793875" y="24907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09538" algn="dec"/>
              </a:tabLst>
              <a:defRPr>
                <a:solidFill>
                  <a:schemeClr val="tx1"/>
                </a:solidFill>
                <a:latin typeface="Arial" pitchFamily="34" charset="0"/>
                <a:cs typeface="Arial" pitchFamily="34" charset="0"/>
              </a:defRPr>
            </a:lvl1pPr>
            <a:lvl2pPr fontAlgn="base">
              <a:spcBef>
                <a:spcPct val="0"/>
              </a:spcBef>
              <a:spcAft>
                <a:spcPct val="0"/>
              </a:spcAft>
              <a:tabLst>
                <a:tab pos="109538" algn="dec"/>
              </a:tabLst>
              <a:defRPr>
                <a:solidFill>
                  <a:schemeClr val="tx1"/>
                </a:solidFill>
                <a:latin typeface="Arial" pitchFamily="34" charset="0"/>
                <a:cs typeface="Arial" pitchFamily="34" charset="0"/>
              </a:defRPr>
            </a:lvl2pPr>
            <a:lvl3pPr fontAlgn="base">
              <a:spcBef>
                <a:spcPct val="0"/>
              </a:spcBef>
              <a:spcAft>
                <a:spcPct val="0"/>
              </a:spcAft>
              <a:tabLst>
                <a:tab pos="109538" algn="dec"/>
              </a:tabLst>
              <a:defRPr>
                <a:solidFill>
                  <a:schemeClr val="tx1"/>
                </a:solidFill>
                <a:latin typeface="Arial" pitchFamily="34" charset="0"/>
                <a:cs typeface="Arial" pitchFamily="34" charset="0"/>
              </a:defRPr>
            </a:lvl3pPr>
            <a:lvl4pPr fontAlgn="base">
              <a:spcBef>
                <a:spcPct val="0"/>
              </a:spcBef>
              <a:spcAft>
                <a:spcPct val="0"/>
              </a:spcAft>
              <a:tabLst>
                <a:tab pos="109538" algn="dec"/>
              </a:tabLst>
              <a:defRPr>
                <a:solidFill>
                  <a:schemeClr val="tx1"/>
                </a:solidFill>
                <a:latin typeface="Arial" pitchFamily="34" charset="0"/>
                <a:cs typeface="Arial" pitchFamily="34" charset="0"/>
              </a:defRPr>
            </a:lvl4pPr>
            <a:lvl5pPr fontAlgn="base">
              <a:spcBef>
                <a:spcPct val="0"/>
              </a:spcBef>
              <a:spcAft>
                <a:spcPct val="0"/>
              </a:spcAft>
              <a:tabLst>
                <a:tab pos="109538" algn="dec"/>
              </a:tabLst>
              <a:defRPr>
                <a:solidFill>
                  <a:schemeClr val="tx1"/>
                </a:solidFill>
                <a:latin typeface="Arial" pitchFamily="34" charset="0"/>
                <a:cs typeface="Arial" pitchFamily="34" charset="0"/>
              </a:defRPr>
            </a:lvl5pPr>
            <a:lvl6pPr fontAlgn="base">
              <a:spcBef>
                <a:spcPct val="0"/>
              </a:spcBef>
              <a:spcAft>
                <a:spcPct val="0"/>
              </a:spcAft>
              <a:tabLst>
                <a:tab pos="109538" algn="dec"/>
              </a:tabLst>
              <a:defRPr>
                <a:solidFill>
                  <a:schemeClr val="tx1"/>
                </a:solidFill>
                <a:latin typeface="Arial" pitchFamily="34" charset="0"/>
                <a:cs typeface="Arial" pitchFamily="34" charset="0"/>
              </a:defRPr>
            </a:lvl6pPr>
            <a:lvl7pPr fontAlgn="base">
              <a:spcBef>
                <a:spcPct val="0"/>
              </a:spcBef>
              <a:spcAft>
                <a:spcPct val="0"/>
              </a:spcAft>
              <a:tabLst>
                <a:tab pos="109538" algn="dec"/>
              </a:tabLst>
              <a:defRPr>
                <a:solidFill>
                  <a:schemeClr val="tx1"/>
                </a:solidFill>
                <a:latin typeface="Arial" pitchFamily="34" charset="0"/>
                <a:cs typeface="Arial" pitchFamily="34" charset="0"/>
              </a:defRPr>
            </a:lvl7pPr>
            <a:lvl8pPr fontAlgn="base">
              <a:spcBef>
                <a:spcPct val="0"/>
              </a:spcBef>
              <a:spcAft>
                <a:spcPct val="0"/>
              </a:spcAft>
              <a:tabLst>
                <a:tab pos="109538" algn="dec"/>
              </a:tabLst>
              <a:defRPr>
                <a:solidFill>
                  <a:schemeClr val="tx1"/>
                </a:solidFill>
                <a:latin typeface="Arial" pitchFamily="34" charset="0"/>
                <a:cs typeface="Arial" pitchFamily="34" charset="0"/>
              </a:defRPr>
            </a:lvl8pPr>
            <a:lvl9pPr fontAlgn="base">
              <a:spcBef>
                <a:spcPct val="0"/>
              </a:spcBef>
              <a:spcAft>
                <a:spcPct val="0"/>
              </a:spcAft>
              <a:tabLst>
                <a:tab pos="109538" algn="dec"/>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09538" algn="dec"/>
              </a:tabLst>
            </a:pPr>
            <a:r>
              <a:rPr kumimoji="0" lang="en-US" altLang="ja-JP" sz="1200" b="1" i="0" u="none" strike="noStrike" cap="none" normalizeH="0" baseline="0" dirty="0" smtClean="0">
                <a:ln>
                  <a:noFill/>
                </a:ln>
                <a:solidFill>
                  <a:schemeClr val="tx1"/>
                </a:solidFill>
                <a:effectLst/>
                <a:latin typeface="Garamond" pitchFamily="18" charset="0"/>
                <a:ea typeface="MS Mincho" pitchFamily="49" charset="-128"/>
                <a:cs typeface="Times New Roman" pitchFamily="18" charset="0"/>
              </a:rPr>
              <a:t>Soil Climatic Zones in India</a:t>
            </a:r>
            <a:endParaRPr kumimoji="0" lang="en-US" altLang="ja-JP"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9538" algn="dec"/>
              </a:tabLst>
            </a:pPr>
            <a:r>
              <a:rPr kumimoji="0" lang="en-US" altLang="ja-JP"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Source</a:t>
            </a:r>
            <a:r>
              <a:rPr kumimoji="0" lang="en-US" altLang="ja-JP"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Krishnan (1988, p.16).</a:t>
            </a:r>
            <a:endParaRPr kumimoji="0" lang="en-US" altLang="ja-JP"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75241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Canals</a:t>
            </a:r>
            <a:endParaRPr lang="en-IN" dirty="0"/>
          </a:p>
        </p:txBody>
      </p:sp>
      <p:sp>
        <p:nvSpPr>
          <p:cNvPr id="3" name="Content Placeholder 2"/>
          <p:cNvSpPr>
            <a:spLocks noGrp="1"/>
          </p:cNvSpPr>
          <p:nvPr>
            <p:ph idx="1"/>
          </p:nvPr>
        </p:nvSpPr>
        <p:spPr/>
        <p:txBody>
          <a:bodyPr>
            <a:normAutofit fontScale="55000" lnSpcReduction="20000"/>
          </a:bodyPr>
          <a:lstStyle/>
          <a:p>
            <a:r>
              <a:rPr lang="en-US" b="1" dirty="0"/>
              <a:t>The delivery efficiencies of canal based irrigation in India is poor. Wastage of water is high and irrigation is generally not controlled leading to severe restrictions in cropping and technology choices. Studies show that farmer managed modernization and operation programs for levels below a distributary can double irrigation efficiencies. It should be possible to extend this program to a million hectares. The existing systems act as a drag. Irrigation authorities are loath to decentralize power. Planning Commission sponsored studies show that even in canal modernization schemes, when farmers are encouraged to manage canal systems, irrigation authorities keep most powers to themselves and if responsibilities are decentralized, resources for operation and maintenance are not</a:t>
            </a:r>
            <a:r>
              <a:rPr lang="en-US" b="1" dirty="0" smtClean="0"/>
              <a:t>. The </a:t>
            </a:r>
            <a:r>
              <a:rPr lang="en-US" b="1" dirty="0"/>
              <a:t>only alternative model which I know which is seriously suggested is the plea that the Chinese experiments in private sector institutions at the village level to run water systems should be the preferred model. Incidentally this model also includes a strong system upstream say </a:t>
            </a:r>
            <a:r>
              <a:rPr lang="en-US" b="1" dirty="0" smtClean="0"/>
              <a:t>up to </a:t>
            </a:r>
            <a:r>
              <a:rPr lang="en-US" b="1" dirty="0"/>
              <a:t>the </a:t>
            </a:r>
            <a:r>
              <a:rPr lang="en-US" b="1" dirty="0" smtClean="0"/>
              <a:t>distributary </a:t>
            </a:r>
            <a:r>
              <a:rPr lang="en-US" b="1" dirty="0"/>
              <a:t>as we would call it. Also I think it underestimates the role of the Communist party in directing public-private partnerships in China. My impression after field visits in rural areas leading a Rajiv Gandhi Foundation delegation in October 2004, was that the local agents are carefully selected and are responsible to higher authorities. It is not an accident that The Mayors of Shanghai go to Beijing at the highest levels. The model cannot be copied without adjustment</a:t>
            </a:r>
            <a:endParaRPr lang="en-IN" b="1" dirty="0"/>
          </a:p>
          <a:p>
            <a:endParaRPr lang="en-IN" b="1" dirty="0"/>
          </a:p>
        </p:txBody>
      </p:sp>
    </p:spTree>
    <p:extLst>
      <p:ext uri="{BB962C8B-B14F-4D97-AF65-F5344CB8AC3E}">
        <p14:creationId xmlns:p14="http://schemas.microsoft.com/office/powerpoint/2010/main" val="4204689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TotalTime>
  <Words>2635</Words>
  <Application>Microsoft Office PowerPoint</Application>
  <PresentationFormat>On-screen Show (4:3)</PresentationFormat>
  <Paragraphs>173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IWRM in India -Opportunities-</vt:lpstr>
      <vt:lpstr>Scope</vt:lpstr>
      <vt:lpstr>Development and Management</vt:lpstr>
      <vt:lpstr>River Basins and Agro Climatic regimes</vt:lpstr>
      <vt:lpstr>Agro Climatic Districts and Basins</vt:lpstr>
      <vt:lpstr>A Favourite Example</vt:lpstr>
      <vt:lpstr>Watersheds and River Basins</vt:lpstr>
      <vt:lpstr>Magnitudes</vt:lpstr>
      <vt:lpstr>Canals</vt:lpstr>
      <vt:lpstr>Replicating Successes</vt:lpstr>
      <vt:lpstr>Who Will Do It ?</vt:lpstr>
      <vt:lpstr>Canals and Groundwater</vt:lpstr>
      <vt:lpstr>APFAMGS of Course</vt:lpstr>
      <vt:lpstr>My Biases SSP -Lets Do It-</vt:lpstr>
      <vt:lpstr>Canals and the Last Mile</vt:lpstr>
      <vt:lpstr>Water Demand</vt:lpstr>
      <vt:lpstr>WRIS</vt:lpstr>
      <vt:lpstr>Lots to Do Before we sleep!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IWRM in India -Opportunities-</dc:title>
  <dc:creator>dell</dc:creator>
  <cp:lastModifiedBy>Jai Mansukhani</cp:lastModifiedBy>
  <cp:revision>18</cp:revision>
  <dcterms:created xsi:type="dcterms:W3CDTF">2006-08-16T00:00:00Z</dcterms:created>
  <dcterms:modified xsi:type="dcterms:W3CDTF">2015-02-02T05:49:23Z</dcterms:modified>
</cp:coreProperties>
</file>